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88" r:id="rId2"/>
    <p:sldId id="303" r:id="rId3"/>
    <p:sldId id="304" r:id="rId4"/>
    <p:sldId id="307" r:id="rId5"/>
    <p:sldId id="308" r:id="rId6"/>
    <p:sldId id="290" r:id="rId7"/>
    <p:sldId id="291" r:id="rId8"/>
    <p:sldId id="289" r:id="rId9"/>
    <p:sldId id="292" r:id="rId10"/>
    <p:sldId id="305" r:id="rId11"/>
    <p:sldId id="306" r:id="rId12"/>
    <p:sldId id="298" r:id="rId13"/>
    <p:sldId id="301" r:id="rId14"/>
    <p:sldId id="309" r:id="rId15"/>
    <p:sldId id="310" r:id="rId16"/>
    <p:sldId id="295" r:id="rId17"/>
    <p:sldId id="299" r:id="rId18"/>
    <p:sldId id="287" r:id="rId19"/>
    <p:sldId id="294"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69"/>
    <a:srgbClr val="11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51"/>
    <p:restoredTop sz="75646"/>
  </p:normalViewPr>
  <p:slideViewPr>
    <p:cSldViewPr snapToGrid="0" snapToObjects="1">
      <p:cViewPr varScale="1">
        <p:scale>
          <a:sx n="127" d="100"/>
          <a:sy n="127" d="100"/>
        </p:scale>
        <p:origin x="1448" y="17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Google Shape;3;n">
            <a:extLst>
              <a:ext uri="{FF2B5EF4-FFF2-40B4-BE49-F238E27FC236}">
                <a16:creationId xmlns:a16="http://schemas.microsoft.com/office/drawing/2014/main" id="{F7A42AB2-F5B4-6E4B-A45D-57DD0DDC2C4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1267" name="Google Shape;4;n">
            <a:extLst>
              <a:ext uri="{FF2B5EF4-FFF2-40B4-BE49-F238E27FC236}">
                <a16:creationId xmlns:a16="http://schemas.microsoft.com/office/drawing/2014/main" id="{42E6015C-7058-8049-8CF2-3472E651B29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3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control – </a:t>
            </a:r>
          </a:p>
          <a:p>
            <a:r>
              <a:rPr lang="en-US" dirty="0"/>
              <a:t> - It would be Impossible to understand exactly how it works by thinking about transistors.</a:t>
            </a:r>
          </a:p>
          <a:p>
            <a:r>
              <a:rPr lang="en-US" dirty="0"/>
              <a:t> - So there are levels of abstraction </a:t>
            </a:r>
          </a:p>
          <a:p>
            <a:r>
              <a:rPr lang="en-US" dirty="0"/>
              <a:t>  - Or an Abstraction Hierarchy</a:t>
            </a:r>
          </a:p>
          <a:p>
            <a:endParaRPr lang="en-US" dirty="0"/>
          </a:p>
          <a:p>
            <a:r>
              <a:rPr lang="en-US" dirty="0"/>
              <a:t> - if you open the remote you’ll see electronic chips</a:t>
            </a:r>
          </a:p>
          <a:p>
            <a:r>
              <a:rPr lang="en-US" dirty="0"/>
              <a:t>  - an electronic engineer could build the remote by understanding what the chips do</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but those chips contain electronic circuits inside them</a:t>
            </a:r>
          </a:p>
          <a:p>
            <a:r>
              <a:rPr lang="en-US" dirty="0"/>
              <a:t>  - Someone had to understand the details of those circuits</a:t>
            </a:r>
          </a:p>
          <a:p>
            <a:r>
              <a:rPr lang="en-US" dirty="0"/>
              <a:t>  - but once they did, the electronic engineer could ignore them.</a:t>
            </a:r>
          </a:p>
          <a:p>
            <a:r>
              <a:rPr lang="en-US" dirty="0"/>
              <a:t> - those circuits would be made from transistors</a:t>
            </a:r>
          </a:p>
          <a:p>
            <a:r>
              <a:rPr lang="en-US" dirty="0"/>
              <a:t>  - The person that designed the circuits would understand how to use the transistors</a:t>
            </a:r>
          </a:p>
          <a:p>
            <a:r>
              <a:rPr lang="en-US" dirty="0"/>
              <a:t>  - but not necessarily how they are made and how they function on a molecular level.</a:t>
            </a:r>
          </a:p>
          <a:p>
            <a:endParaRPr lang="en-US" dirty="0"/>
          </a:p>
          <a:p>
            <a:r>
              <a:rPr lang="en-US" dirty="0"/>
              <a:t>The point is, that an abstraction we are using may be build on top of many lower layers of abstraction </a:t>
            </a:r>
          </a:p>
          <a:p>
            <a:r>
              <a:rPr lang="en-US" dirty="0"/>
              <a:t>  - That is we will often have an abstraction a hierarchy</a:t>
            </a:r>
          </a:p>
          <a:p>
            <a:r>
              <a:rPr lang="en-US" dirty="0"/>
              <a:t>  - The nice thing is that once we have our abstraction we usually don’t have to think about any of the others.</a:t>
            </a:r>
          </a:p>
          <a:p>
            <a:r>
              <a:rPr lang="en-US" dirty="0"/>
              <a:t>  - That’s the point!</a:t>
            </a:r>
          </a:p>
          <a:p>
            <a:endParaRPr lang="en-US" dirty="0"/>
          </a:p>
        </p:txBody>
      </p:sp>
    </p:spTree>
    <p:extLst>
      <p:ext uri="{BB962C8B-B14F-4D97-AF65-F5344CB8AC3E}">
        <p14:creationId xmlns:p14="http://schemas.microsoft.com/office/powerpoint/2010/main" val="103003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Randint</a:t>
            </a:r>
            <a:r>
              <a:rPr lang="en-US" dirty="0"/>
              <a:t> – </a:t>
            </a:r>
          </a:p>
          <a:p>
            <a:r>
              <a:rPr lang="en-US" dirty="0"/>
              <a:t> - we see it at one level</a:t>
            </a:r>
          </a:p>
          <a:p>
            <a:r>
              <a:rPr lang="en-US" dirty="0"/>
              <a:t> - inside it actually calls another function</a:t>
            </a:r>
          </a:p>
          <a:p>
            <a:r>
              <a:rPr lang="en-US" dirty="0"/>
              <a:t> - which calls another function</a:t>
            </a:r>
          </a:p>
          <a:p>
            <a:r>
              <a:rPr lang="en-US" dirty="0"/>
              <a:t> - which calls another function</a:t>
            </a:r>
          </a:p>
          <a:p>
            <a:r>
              <a:rPr lang="en-US" dirty="0"/>
              <a:t> - and so on…</a:t>
            </a:r>
          </a:p>
          <a:p>
            <a:endParaRPr lang="en-US" dirty="0"/>
          </a:p>
          <a:p>
            <a:r>
              <a:rPr lang="en-US" dirty="0"/>
              <a:t>We don’t need to understand what these functions do at this point…</a:t>
            </a:r>
          </a:p>
          <a:p>
            <a:r>
              <a:rPr lang="en-US" dirty="0"/>
              <a:t>The point here is that it turns out that </a:t>
            </a:r>
            <a:r>
              <a:rPr lang="en-US" dirty="0" err="1"/>
              <a:t>randint</a:t>
            </a:r>
            <a:r>
              <a:rPr lang="en-US" dirty="0"/>
              <a:t> is complicated…</a:t>
            </a:r>
          </a:p>
          <a:p>
            <a:r>
              <a:rPr lang="en-US" dirty="0"/>
              <a:t> - so it is built on top of other abstractions (functions)</a:t>
            </a:r>
          </a:p>
          <a:p>
            <a:r>
              <a:rPr lang="en-US" dirty="0"/>
              <a:t> - Each layer of abstraction hides more details making it easier and easier to use</a:t>
            </a:r>
          </a:p>
          <a:p>
            <a:endParaRPr lang="en-US" dirty="0"/>
          </a:p>
          <a:p>
            <a:r>
              <a:rPr lang="en-US" dirty="0"/>
              <a:t>For example:</a:t>
            </a:r>
          </a:p>
          <a:p>
            <a:r>
              <a:rPr lang="en-US" dirty="0"/>
              <a:t> - we can think of </a:t>
            </a:r>
            <a:r>
              <a:rPr lang="en-US" dirty="0" err="1"/>
              <a:t>randInt</a:t>
            </a:r>
            <a:r>
              <a:rPr lang="en-US" dirty="0"/>
              <a:t> as being inclusive from 1 to 10.</a:t>
            </a:r>
          </a:p>
          <a:p>
            <a:r>
              <a:rPr lang="en-US" dirty="0"/>
              <a:t> - we don’t have to worry or even know that internally, it isn’t… </a:t>
            </a:r>
          </a:p>
          <a:p>
            <a:r>
              <a:rPr lang="en-US" dirty="0"/>
              <a:t>   - thus the b+1</a:t>
            </a:r>
          </a:p>
          <a:p>
            <a:endParaRPr lang="en-US" dirty="0"/>
          </a:p>
          <a:p>
            <a:r>
              <a:rPr lang="en-US" dirty="0"/>
              <a:t> - Similarly at that level, we don’t need to know that a few more layers down this our random number is based on getting some random bits (0’s and 1’s).</a:t>
            </a:r>
          </a:p>
          <a:p>
            <a:endParaRPr lang="en-US" dirty="0"/>
          </a:p>
          <a:p>
            <a:endParaRPr lang="en-US" dirty="0"/>
          </a:p>
        </p:txBody>
      </p:sp>
    </p:spTree>
    <p:extLst>
      <p:ext uri="{BB962C8B-B14F-4D97-AF65-F5344CB8AC3E}">
        <p14:creationId xmlns:p14="http://schemas.microsoft.com/office/powerpoint/2010/main" val="7778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it short.</a:t>
            </a:r>
          </a:p>
          <a:p>
            <a:endParaRPr lang="en-US" dirty="0"/>
          </a:p>
          <a:p>
            <a:r>
              <a:rPr lang="en-US" dirty="0"/>
              <a:t>Going to look at how abstraction let us produce complex things in a variety of areas…</a:t>
            </a:r>
          </a:p>
          <a:p>
            <a:endParaRPr lang="en-US" dirty="0"/>
          </a:p>
          <a:p>
            <a:r>
              <a:rPr lang="en-US" dirty="0"/>
              <a:t>How to build computations and memories out of transistors</a:t>
            </a:r>
          </a:p>
          <a:p>
            <a:r>
              <a:rPr lang="en-US" dirty="0"/>
              <a:t>How to represent data with 0’s and 1’s</a:t>
            </a:r>
          </a:p>
          <a:p>
            <a:r>
              <a:rPr lang="en-US" dirty="0"/>
              <a:t>How to organize computations and memories into computers</a:t>
            </a:r>
          </a:p>
          <a:p>
            <a:r>
              <a:rPr lang="en-US" dirty="0"/>
              <a:t>How to get HLL programs (Java/Python) to run on a machine that responds only to 0’s and 1’s</a:t>
            </a:r>
          </a:p>
          <a:p>
            <a:r>
              <a:rPr lang="en-US" dirty="0"/>
              <a:t>How does an OS make your machine easier/better to use</a:t>
            </a:r>
          </a:p>
          <a:p>
            <a:r>
              <a:rPr lang="en-US" dirty="0"/>
              <a:t>How does data get transferred over a network.</a:t>
            </a:r>
          </a:p>
          <a:p>
            <a:r>
              <a:rPr lang="en-US" dirty="0"/>
              <a:t>How do web applications work</a:t>
            </a:r>
          </a:p>
        </p:txBody>
      </p:sp>
    </p:spTree>
    <p:extLst>
      <p:ext uri="{BB962C8B-B14F-4D97-AF65-F5344CB8AC3E}">
        <p14:creationId xmlns:p14="http://schemas.microsoft.com/office/powerpoint/2010/main" val="298465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are like lakes</a:t>
            </a:r>
          </a:p>
          <a:p>
            <a:r>
              <a:rPr lang="en-US" dirty="0"/>
              <a:t> - Broad big picture</a:t>
            </a:r>
          </a:p>
          <a:p>
            <a:r>
              <a:rPr lang="en-US" dirty="0"/>
              <a:t>   - to lay foundation in a variety of important areas of computer science.</a:t>
            </a:r>
          </a:p>
          <a:p>
            <a:r>
              <a:rPr lang="en-US" dirty="0"/>
              <a:t>   - preparation for a wide range of different futures.</a:t>
            </a:r>
          </a:p>
          <a:p>
            <a:endParaRPr lang="en-US" dirty="0"/>
          </a:p>
          <a:p>
            <a:r>
              <a:rPr lang="en-US" dirty="0"/>
              <a:t>Depth is like dropping a stone in and following it down.</a:t>
            </a:r>
          </a:p>
          <a:p>
            <a:r>
              <a:rPr lang="en-US" dirty="0"/>
              <a:t>  - help us to</a:t>
            </a:r>
          </a:p>
          <a:p>
            <a:r>
              <a:rPr lang="en-US" dirty="0"/>
              <a:t>    - understand abstractions and hierarchies by looking at them at multiple levels.</a:t>
            </a:r>
          </a:p>
          <a:p>
            <a:r>
              <a:rPr lang="en-US" dirty="0"/>
              <a:t>    - develop intuition about how things are built and how they work.</a:t>
            </a:r>
          </a:p>
          <a:p>
            <a:r>
              <a:rPr lang="en-US" dirty="0"/>
              <a:t>    - use and learn new technologies, languages, frameworks, tools</a:t>
            </a:r>
          </a:p>
          <a:p>
            <a:endParaRPr lang="en-US" dirty="0"/>
          </a:p>
          <a:p>
            <a:r>
              <a:rPr lang="en-US" dirty="0"/>
              <a:t>There is depth everywhere in these lakes</a:t>
            </a:r>
          </a:p>
          <a:p>
            <a:r>
              <a:rPr lang="en-US" dirty="0"/>
              <a:t>  - but we will look only at a narrow path through the layers of abstraction for each topic in this class.</a:t>
            </a:r>
          </a:p>
          <a:p>
            <a:r>
              <a:rPr lang="en-US" dirty="0"/>
              <a:t>  - All of these topics can have a full course organization, architecture, operating systems, networking, web-development</a:t>
            </a:r>
          </a:p>
          <a:p>
            <a:endParaRPr lang="en-US" dirty="0"/>
          </a:p>
          <a:p>
            <a:r>
              <a:rPr lang="en-US" dirty="0"/>
              <a:t>Goal is not to make you a hardware engineer, or an assembly language programmer or a web developer</a:t>
            </a:r>
          </a:p>
          <a:p>
            <a:r>
              <a:rPr lang="en-US" dirty="0"/>
              <a:t>But to give you insights and an intuition into how these things work</a:t>
            </a:r>
          </a:p>
          <a:p>
            <a:r>
              <a:rPr lang="en-US" dirty="0"/>
              <a:t>That will give you a foundation to connect to when you learn more about those that are ultimately relevant to you.</a:t>
            </a:r>
          </a:p>
        </p:txBody>
      </p:sp>
    </p:spTree>
    <p:extLst>
      <p:ext uri="{BB962C8B-B14F-4D97-AF65-F5344CB8AC3E}">
        <p14:creationId xmlns:p14="http://schemas.microsoft.com/office/powerpoint/2010/main" val="246157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abstractions at work in writing a program in a language like Java.</a:t>
            </a:r>
          </a:p>
          <a:p>
            <a:r>
              <a:rPr lang="en-US" dirty="0"/>
              <a:t>But let’s just consider one for now.</a:t>
            </a:r>
          </a:p>
          <a:p>
            <a:endParaRPr lang="en-US" dirty="0"/>
          </a:p>
          <a:p>
            <a:r>
              <a:rPr lang="en-US" dirty="0"/>
              <a:t>At some level we can think of int as an Integer value.</a:t>
            </a:r>
          </a:p>
          <a:p>
            <a:r>
              <a:rPr lang="en-US" dirty="0"/>
              <a:t>  - A positive or negative whole number, or zero.</a:t>
            </a:r>
          </a:p>
          <a:p>
            <a:r>
              <a:rPr lang="en-US" dirty="0"/>
              <a:t>But we know that computers </a:t>
            </a:r>
          </a:p>
          <a:p>
            <a:r>
              <a:rPr lang="en-US" dirty="0"/>
              <a:t>  - just understand 1’s and 0’s</a:t>
            </a:r>
          </a:p>
          <a:p>
            <a:r>
              <a:rPr lang="en-US" dirty="0"/>
              <a:t>  - or that they run on electricity</a:t>
            </a:r>
          </a:p>
          <a:p>
            <a:r>
              <a:rPr lang="en-US" dirty="0"/>
              <a:t>So there really can’t be a whole number in there…</a:t>
            </a:r>
          </a:p>
          <a:p>
            <a:r>
              <a:rPr lang="en-US" dirty="0"/>
              <a:t>  - </a:t>
            </a:r>
            <a:r>
              <a:rPr lang="en-US" dirty="0" err="1"/>
              <a:t>Hummm</a:t>
            </a:r>
            <a:r>
              <a:rPr lang="en-US" dirty="0"/>
              <a:t>…</a:t>
            </a:r>
          </a:p>
          <a:p>
            <a:endParaRPr lang="en-US" dirty="0"/>
          </a:p>
          <a:p>
            <a:r>
              <a:rPr lang="en-US" dirty="0"/>
              <a:t>So int is an abstraction </a:t>
            </a:r>
          </a:p>
          <a:p>
            <a:r>
              <a:rPr lang="en-US" dirty="0"/>
              <a:t>  - this abstraction allows us to write a program as if there are whole numbers floating around in the computer.</a:t>
            </a:r>
          </a:p>
          <a:p>
            <a:r>
              <a:rPr lang="en-US" dirty="0"/>
              <a:t>  - It hides the details of how the computer uses electricity represent whole number values.</a:t>
            </a:r>
          </a:p>
          <a:p>
            <a:endParaRPr lang="en-US" dirty="0"/>
          </a:p>
          <a:p>
            <a:endParaRPr lang="en-US" dirty="0"/>
          </a:p>
        </p:txBody>
      </p:sp>
    </p:spTree>
    <p:extLst>
      <p:ext uri="{BB962C8B-B14F-4D97-AF65-F5344CB8AC3E}">
        <p14:creationId xmlns:p14="http://schemas.microsoft.com/office/powerpoint/2010/main" val="3009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p>
          <a:p>
            <a:r>
              <a:rPr lang="en-US" dirty="0"/>
              <a:t>  - do a report out.</a:t>
            </a:r>
          </a:p>
          <a:p>
            <a:endParaRPr lang="en-US" dirty="0"/>
          </a:p>
          <a:p>
            <a:r>
              <a:rPr lang="en-US" dirty="0"/>
              <a:t>Discuss and clarify using next </a:t>
            </a:r>
            <a:r>
              <a:rPr lang="en-US"/>
              <a:t>slide.</a:t>
            </a:r>
            <a:endParaRPr lang="en-US" dirty="0"/>
          </a:p>
        </p:txBody>
      </p:sp>
    </p:spTree>
    <p:extLst>
      <p:ext uri="{BB962C8B-B14F-4D97-AF65-F5344CB8AC3E}">
        <p14:creationId xmlns:p14="http://schemas.microsoft.com/office/powerpoint/2010/main" val="90681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of int, abstractly as an integer we have a problem…</a:t>
            </a:r>
          </a:p>
          <a:p>
            <a:r>
              <a:rPr lang="en-US" dirty="0"/>
              <a:t>The behavior of this program makes no sense if an int were actually an integer.</a:t>
            </a:r>
          </a:p>
          <a:p>
            <a:r>
              <a:rPr lang="en-US" dirty="0"/>
              <a:t>  - somehow repeatedly adding 1 to a positive value made it negative??? </a:t>
            </a:r>
          </a:p>
          <a:p>
            <a:r>
              <a:rPr lang="en-US" dirty="0"/>
              <a:t>  - how can that be????</a:t>
            </a:r>
          </a:p>
          <a:p>
            <a:endParaRPr lang="en-US" dirty="0"/>
          </a:p>
          <a:p>
            <a:r>
              <a:rPr lang="en-US" dirty="0"/>
              <a:t>We will see in a few weeks that:</a:t>
            </a:r>
          </a:p>
          <a:p>
            <a:r>
              <a:rPr lang="en-US" dirty="0"/>
              <a:t>  - this is exactly the behavior that we should expect</a:t>
            </a:r>
          </a:p>
          <a:p>
            <a:r>
              <a:rPr lang="en-US" dirty="0"/>
              <a:t>  - the program is doing exactly what it should</a:t>
            </a:r>
          </a:p>
          <a:p>
            <a:r>
              <a:rPr lang="en-US" dirty="0"/>
              <a:t>  - we just don’t understand what lies beneath the int abstraction.</a:t>
            </a:r>
          </a:p>
          <a:p>
            <a:endParaRPr lang="en-US" dirty="0"/>
          </a:p>
          <a:p>
            <a:r>
              <a:rPr lang="en-US" dirty="0"/>
              <a:t>So sometimes… </a:t>
            </a:r>
          </a:p>
          <a:p>
            <a:r>
              <a:rPr lang="en-US" dirty="0"/>
              <a:t>  - what looks like a bug at one level of abstraction</a:t>
            </a:r>
          </a:p>
          <a:p>
            <a:r>
              <a:rPr lang="en-US" dirty="0"/>
              <a:t>  - is really a limitation of our abstraction</a:t>
            </a:r>
          </a:p>
          <a:p>
            <a:r>
              <a:rPr lang="en-US" dirty="0"/>
              <a:t>  - we need to drill down and look at a lower level of abstraction to understand what is happening.</a:t>
            </a:r>
          </a:p>
          <a:p>
            <a:endParaRPr lang="en-US" dirty="0"/>
          </a:p>
          <a:p>
            <a:r>
              <a:rPr lang="en-US" dirty="0"/>
              <a:t>This is one example of why learning the low level details that we’ll be looking at in this course may be helpful for you even if you only ever write code at a high level in something like Java.</a:t>
            </a:r>
          </a:p>
          <a:p>
            <a:r>
              <a:rPr lang="en-US" dirty="0"/>
              <a:t>  </a:t>
            </a:r>
          </a:p>
        </p:txBody>
      </p:sp>
    </p:spTree>
    <p:extLst>
      <p:ext uri="{BB962C8B-B14F-4D97-AF65-F5344CB8AC3E}">
        <p14:creationId xmlns:p14="http://schemas.microsoft.com/office/powerpoint/2010/main" val="196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72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a:t>
            </a:r>
            <a:r>
              <a:rPr lang="en-US"/>
              <a:t>Their use in this slide deck does not change or alter their licensing. </a:t>
            </a:r>
          </a:p>
          <a:p>
            <a:endParaRPr lang="en-US"/>
          </a:p>
        </p:txBody>
      </p:sp>
    </p:spTree>
    <p:extLst>
      <p:ext uri="{BB962C8B-B14F-4D97-AF65-F5344CB8AC3E}">
        <p14:creationId xmlns:p14="http://schemas.microsoft.com/office/powerpoint/2010/main" val="47282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Addressed on previous slide.</a:t>
            </a:r>
          </a:p>
          <a:p>
            <a:endParaRPr lang="en-US" dirty="0"/>
          </a:p>
        </p:txBody>
      </p:sp>
    </p:spTree>
    <p:extLst>
      <p:ext uri="{BB962C8B-B14F-4D97-AF65-F5344CB8AC3E}">
        <p14:creationId xmlns:p14="http://schemas.microsoft.com/office/powerpoint/2010/main" val="85926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heady stuff.</a:t>
            </a:r>
          </a:p>
          <a:p>
            <a:r>
              <a:rPr lang="en-US" dirty="0"/>
              <a:t>But true… without abstraction nothing we do as computer scientists would be possible.</a:t>
            </a:r>
          </a:p>
          <a:p>
            <a:endParaRPr lang="en-US" dirty="0"/>
          </a:p>
          <a:p>
            <a:r>
              <a:rPr lang="en-US" dirty="0"/>
              <a:t>Hoare </a:t>
            </a:r>
          </a:p>
          <a:p>
            <a:r>
              <a:rPr lang="en-US" dirty="0"/>
              <a:t> - Computer Science Pioneer</a:t>
            </a:r>
          </a:p>
          <a:p>
            <a:r>
              <a:rPr lang="en-US" dirty="0"/>
              <a:t> - Turing award winner for “</a:t>
            </a:r>
            <a:r>
              <a:rPr lang="en-US" sz="1400" b="0" i="0" dirty="0">
                <a:solidFill>
                  <a:srgbClr val="000000"/>
                </a:solidFill>
                <a:effectLst/>
                <a:latin typeface="Arial"/>
                <a:ea typeface="Arial"/>
                <a:cs typeface="Arial"/>
                <a:sym typeface="Arial" panose="020B0604020202020204" pitchFamily="34" charset="0"/>
              </a:rPr>
              <a:t>For his fundamental contributions to the definition and design of programming languages.”</a:t>
            </a:r>
          </a:p>
          <a:p>
            <a:r>
              <a:rPr lang="en-US" dirty="0"/>
              <a:t>  - Nobel Prize of Computer Science</a:t>
            </a:r>
          </a:p>
          <a:p>
            <a:r>
              <a:rPr lang="en-US" dirty="0"/>
              <a:t> - Invented </a:t>
            </a:r>
            <a:r>
              <a:rPr lang="en-US" dirty="0" err="1"/>
              <a:t>QuickSort</a:t>
            </a: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Invented null reference – and it’s said he regretted it ever since.</a:t>
            </a:r>
          </a:p>
          <a:p>
            <a:endParaRPr lang="en-US" dirty="0"/>
          </a:p>
          <a:p>
            <a:endParaRPr lang="en-US" dirty="0"/>
          </a:p>
        </p:txBody>
      </p:sp>
    </p:spTree>
    <p:extLst>
      <p:ext uri="{BB962C8B-B14F-4D97-AF65-F5344CB8AC3E}">
        <p14:creationId xmlns:p14="http://schemas.microsoft.com/office/powerpoint/2010/main" val="327372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79538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COMP Major laid out.</a:t>
            </a:r>
          </a:p>
          <a:p>
            <a:r>
              <a:rPr lang="en-US" dirty="0"/>
              <a:t>Comp 256 is the foundation for the Abstractions and Systems area</a:t>
            </a:r>
          </a:p>
          <a:p>
            <a:r>
              <a:rPr lang="en-US" dirty="0"/>
              <a:t>We’ll learn more about what we mean by abstractions as we go along.</a:t>
            </a:r>
          </a:p>
          <a:p>
            <a:r>
              <a:rPr lang="en-US" dirty="0"/>
              <a:t>It is the prerequisite for any of the Abstraction Implementation courses</a:t>
            </a:r>
          </a:p>
          <a:p>
            <a:r>
              <a:rPr lang="en-US" dirty="0"/>
              <a:t> - Must take one for the major.</a:t>
            </a:r>
          </a:p>
          <a:p>
            <a:r>
              <a:rPr lang="en-US" dirty="0"/>
              <a:t>  - Computer Networks</a:t>
            </a:r>
          </a:p>
          <a:p>
            <a:r>
              <a:rPr lang="en-US" dirty="0"/>
              <a:t>  - Operating Systems</a:t>
            </a:r>
          </a:p>
          <a:p>
            <a:r>
              <a:rPr lang="en-US" dirty="0"/>
              <a:t>  - Possibly others (e.g. Computer Architecture)</a:t>
            </a:r>
          </a:p>
          <a:p>
            <a:endParaRPr lang="en-US" dirty="0"/>
          </a:p>
        </p:txBody>
      </p:sp>
    </p:spTree>
    <p:extLst>
      <p:ext uri="{BB962C8B-B14F-4D97-AF65-F5344CB8AC3E}">
        <p14:creationId xmlns:p14="http://schemas.microsoft.com/office/powerpoint/2010/main" val="929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Syllabus.</a:t>
            </a:r>
          </a:p>
          <a:p>
            <a:r>
              <a:rPr lang="en-US" dirty="0"/>
              <a:t>All of the course policies</a:t>
            </a:r>
          </a:p>
          <a:p>
            <a:r>
              <a:rPr lang="en-US" dirty="0"/>
              <a:t> - Grading</a:t>
            </a:r>
          </a:p>
          <a:p>
            <a:r>
              <a:rPr lang="en-US" dirty="0"/>
              <a:t> - Assignment Resubmissions</a:t>
            </a:r>
          </a:p>
          <a:p>
            <a:r>
              <a:rPr lang="en-US" dirty="0"/>
              <a:t> - Etc.  It is stuff you will want to know.</a:t>
            </a:r>
          </a:p>
          <a:p>
            <a:endParaRPr lang="en-US" dirty="0"/>
          </a:p>
          <a:p>
            <a:r>
              <a:rPr lang="en-US" dirty="0"/>
              <a:t>Syllabus Quiz </a:t>
            </a:r>
          </a:p>
          <a:p>
            <a:r>
              <a:rPr lang="en-US" dirty="0"/>
              <a:t> - on Moodle</a:t>
            </a:r>
          </a:p>
          <a:p>
            <a:r>
              <a:rPr lang="en-US" dirty="0"/>
              <a:t> - Due before next class.</a:t>
            </a:r>
          </a:p>
          <a:p>
            <a:endParaRPr lang="en-US" dirty="0"/>
          </a:p>
          <a:p>
            <a:r>
              <a:rPr lang="en-US" dirty="0"/>
              <a:t>I will take questions on the Syllabus and Course Policies at the start of the next class.</a:t>
            </a:r>
          </a:p>
          <a:p>
            <a:endParaRPr lang="en-US" dirty="0"/>
          </a:p>
        </p:txBody>
      </p:sp>
    </p:spTree>
    <p:extLst>
      <p:ext uri="{BB962C8B-B14F-4D97-AF65-F5344CB8AC3E}">
        <p14:creationId xmlns:p14="http://schemas.microsoft.com/office/powerpoint/2010/main" val="150457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somewhat the opposite of the common use of “Abstract”</a:t>
            </a:r>
          </a:p>
          <a:p>
            <a:r>
              <a:rPr lang="en-US" dirty="0"/>
              <a:t> - Abstract ideas / abstract art</a:t>
            </a:r>
          </a:p>
          <a:p>
            <a:r>
              <a:rPr lang="en-US" dirty="0"/>
              <a:t>  - Typically perceived as harder to understand</a:t>
            </a:r>
          </a:p>
          <a:p>
            <a:endParaRPr lang="en-US" dirty="0"/>
          </a:p>
          <a:p>
            <a:r>
              <a:rPr lang="en-US" dirty="0"/>
              <a:t> - In computing, we use abstraction to make things easier to understand and use.</a:t>
            </a:r>
          </a:p>
          <a:p>
            <a:r>
              <a:rPr lang="en-US" dirty="0"/>
              <a:t>  - Abstractions:</a:t>
            </a:r>
          </a:p>
          <a:p>
            <a:r>
              <a:rPr lang="en-US" dirty="0"/>
              <a:t>   - let us focus on information (i.e. </a:t>
            </a:r>
            <a:r>
              <a:rPr lang="en-US" b="1" dirty="0"/>
              <a:t>details</a:t>
            </a:r>
            <a:r>
              <a:rPr lang="en-US" dirty="0"/>
              <a:t>) that are relevant</a:t>
            </a:r>
          </a:p>
          <a:p>
            <a:r>
              <a:rPr lang="en-US" dirty="0"/>
              <a:t>   - while ignoring information (i.e. </a:t>
            </a:r>
            <a:r>
              <a:rPr lang="en-US" b="1" dirty="0"/>
              <a:t>details</a:t>
            </a:r>
            <a:r>
              <a:rPr lang="en-US" dirty="0"/>
              <a:t>) that are irrelevant.</a:t>
            </a:r>
          </a:p>
        </p:txBody>
      </p:sp>
    </p:spTree>
    <p:extLst>
      <p:ext uri="{BB962C8B-B14F-4D97-AF65-F5344CB8AC3E}">
        <p14:creationId xmlns:p14="http://schemas.microsoft.com/office/powerpoint/2010/main" val="145915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r>
              <a:rPr lang="en-US" dirty="0" err="1"/>
              <a:t>randint</a:t>
            </a:r>
            <a:r>
              <a:rPr lang="en-US" dirty="0"/>
              <a:t> is inclusive [1…10]</a:t>
            </a:r>
          </a:p>
          <a:p>
            <a:endParaRPr lang="en-US" dirty="0"/>
          </a:p>
          <a:p>
            <a:r>
              <a:rPr lang="en-US" dirty="0"/>
              <a:t>Just point out what the abstractions are…</a:t>
            </a:r>
          </a:p>
          <a:p>
            <a:endParaRPr lang="en-US" dirty="0"/>
          </a:p>
          <a:p>
            <a:r>
              <a:rPr lang="en-US" dirty="0"/>
              <a:t> - The </a:t>
            </a:r>
            <a:r>
              <a:rPr lang="en-US" dirty="0" err="1"/>
              <a:t>random.randomint</a:t>
            </a:r>
            <a:r>
              <a:rPr lang="en-US" dirty="0"/>
              <a:t> method</a:t>
            </a:r>
          </a:p>
          <a:p>
            <a:r>
              <a:rPr lang="en-US" dirty="0"/>
              <a:t>  - Similar to </a:t>
            </a:r>
            <a:r>
              <a:rPr lang="en-US" dirty="0" err="1"/>
              <a:t>Math.Random</a:t>
            </a:r>
            <a:r>
              <a:rPr lang="en-US" dirty="0"/>
              <a:t> in Java if you haven’t used python.</a:t>
            </a:r>
          </a:p>
          <a:p>
            <a:endParaRPr lang="en-US" dirty="0"/>
          </a:p>
          <a:p>
            <a:r>
              <a:rPr lang="en-US" dirty="0"/>
              <a:t> - The python dictionary</a:t>
            </a:r>
          </a:p>
          <a:p>
            <a:r>
              <a:rPr lang="en-US" dirty="0"/>
              <a:t>  - Similar to a HashMap in Java if you haven’t used python.</a:t>
            </a:r>
          </a:p>
          <a:p>
            <a:r>
              <a:rPr lang="en-US" dirty="0"/>
              <a:t>  - Maps a key to a value</a:t>
            </a:r>
          </a:p>
          <a:p>
            <a:r>
              <a:rPr lang="en-US" dirty="0"/>
              <a:t>    - Key: Name</a:t>
            </a:r>
          </a:p>
          <a:p>
            <a:r>
              <a:rPr lang="en-US" dirty="0"/>
              <a:t>    - Value: Phone number</a:t>
            </a:r>
          </a:p>
          <a:p>
            <a:endParaRPr lang="en-US" dirty="0"/>
          </a:p>
          <a:p>
            <a:r>
              <a:rPr lang="en-US" dirty="0"/>
              <a:t>Then pose the question…</a:t>
            </a:r>
          </a:p>
          <a:p>
            <a:r>
              <a:rPr lang="en-US" dirty="0"/>
              <a:t> - Discuss with a neighbor and report out.</a:t>
            </a:r>
          </a:p>
          <a:p>
            <a:endParaRPr lang="en-US" dirty="0"/>
          </a:p>
          <a:p>
            <a:endParaRPr lang="en-US" dirty="0"/>
          </a:p>
        </p:txBody>
      </p:sp>
    </p:spTree>
    <p:extLst>
      <p:ext uri="{BB962C8B-B14F-4D97-AF65-F5344CB8AC3E}">
        <p14:creationId xmlns:p14="http://schemas.microsoft.com/office/powerpoint/2010/main" val="42760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a neighbor</a:t>
            </a:r>
          </a:p>
          <a:p>
            <a:r>
              <a:rPr lang="en-US" dirty="0"/>
              <a:t>Then report out</a:t>
            </a:r>
          </a:p>
        </p:txBody>
      </p:sp>
    </p:spTree>
    <p:extLst>
      <p:ext uri="{BB962C8B-B14F-4D97-AF65-F5344CB8AC3E}">
        <p14:creationId xmlns:p14="http://schemas.microsoft.com/office/powerpoint/2010/main" val="223660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gap is so large its hard to see how to use the fundamentals to build an abstraction.</a:t>
            </a:r>
          </a:p>
          <a:p>
            <a:r>
              <a:rPr lang="en-US" dirty="0"/>
              <a:t> - e.g. how do a bunch of transistors execute a python program?</a:t>
            </a:r>
          </a:p>
          <a:p>
            <a:endParaRPr lang="en-US" dirty="0"/>
          </a:p>
          <a:p>
            <a:r>
              <a:rPr lang="en-US" dirty="0"/>
              <a:t>In practice what happens is we build hierarchies of abstractions.</a:t>
            </a:r>
          </a:p>
          <a:p>
            <a:r>
              <a:rPr lang="en-US" dirty="0"/>
              <a:t> - the primitive ideas are used to build higher level ideas (abstractions)</a:t>
            </a:r>
          </a:p>
          <a:p>
            <a:r>
              <a:rPr lang="en-US" dirty="0"/>
              <a:t> - letting us forget about the lower level details and build higher level abstractions</a:t>
            </a:r>
          </a:p>
          <a:p>
            <a:r>
              <a:rPr lang="en-US" dirty="0"/>
              <a:t> - and so on.</a:t>
            </a:r>
          </a:p>
          <a:p>
            <a:endParaRPr lang="en-US" dirty="0"/>
          </a:p>
          <a:p>
            <a:r>
              <a:rPr lang="en-US" dirty="0"/>
              <a:t>In mathematics:</a:t>
            </a:r>
          </a:p>
          <a:p>
            <a:r>
              <a:rPr lang="en-US" dirty="0"/>
              <a:t> - we start thinking about the area under a curve as adding up the area of bunch of rectangles</a:t>
            </a:r>
          </a:p>
          <a:p>
            <a:r>
              <a:rPr lang="en-US" dirty="0"/>
              <a:t> - then we introduce the integral which is an abstraction for that idea </a:t>
            </a:r>
          </a:p>
          <a:p>
            <a:r>
              <a:rPr lang="en-US" dirty="0"/>
              <a:t> - we can then work with integrals without thinking about the rectangles</a:t>
            </a:r>
          </a:p>
          <a:p>
            <a:r>
              <a:rPr lang="en-US" dirty="0"/>
              <a:t> - we can then produce theorems that involve integrals and forget about the integrals they contain.</a:t>
            </a:r>
          </a:p>
          <a:p>
            <a:r>
              <a:rPr lang="en-US" dirty="0"/>
              <a:t> - And use those to prove more theorems while forgetting about the lower level details</a:t>
            </a:r>
          </a:p>
          <a:p>
            <a:endParaRPr lang="en-US" dirty="0"/>
          </a:p>
          <a:p>
            <a:r>
              <a:rPr lang="en-US" dirty="0"/>
              <a:t>Let’s look at that in our other examples.</a:t>
            </a:r>
          </a:p>
        </p:txBody>
      </p:sp>
    </p:spTree>
    <p:extLst>
      <p:ext uri="{BB962C8B-B14F-4D97-AF65-F5344CB8AC3E}">
        <p14:creationId xmlns:p14="http://schemas.microsoft.com/office/powerpoint/2010/main" val="281229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1A5523C0-5E75-924D-9277-42EB422D96E8}"/>
              </a:ext>
            </a:extLst>
          </p:cNvPr>
          <p:cNvSpPr>
            <a:spLocks/>
          </p:cNvSpPr>
          <p:nvPr/>
        </p:nvSpPr>
        <p:spPr bwMode="auto">
          <a:xfrm rot="10800000" flipH="1">
            <a:off x="3919538" y="3976688"/>
            <a:ext cx="1303337" cy="1128712"/>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8E441844-39A5-014C-BE8F-D7206837400D}"/>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C7D48AB1-5D2E-4140-A539-A48A755F35BB}"/>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14;p2">
            <a:extLst>
              <a:ext uri="{FF2B5EF4-FFF2-40B4-BE49-F238E27FC236}">
                <a16:creationId xmlns:a16="http://schemas.microsoft.com/office/drawing/2014/main" id="{BCF0C4D0-104E-B44E-88A2-728CD53A432B}"/>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5;p2">
            <a:extLst>
              <a:ext uri="{FF2B5EF4-FFF2-40B4-BE49-F238E27FC236}">
                <a16:creationId xmlns:a16="http://schemas.microsoft.com/office/drawing/2014/main" id="{14E209A9-259D-754D-8839-C61341F9169F}"/>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6;p2">
            <a:extLst>
              <a:ext uri="{FF2B5EF4-FFF2-40B4-BE49-F238E27FC236}">
                <a16:creationId xmlns:a16="http://schemas.microsoft.com/office/drawing/2014/main" id="{B2373DEC-567F-6346-85F1-A372967E25A5}"/>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17;p2">
            <a:extLst>
              <a:ext uri="{FF2B5EF4-FFF2-40B4-BE49-F238E27FC236}">
                <a16:creationId xmlns:a16="http://schemas.microsoft.com/office/drawing/2014/main" id="{958CF0B0-83EF-E34D-B254-E9D77575B50A}"/>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B5271AB7-CF27-2042-977F-6D7B378E836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2C11F66A-558D-0C43-9335-45B2269D2454}"/>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24DE73AF-9FB2-0843-8402-72E232A4A1AF}"/>
              </a:ext>
            </a:extLst>
          </p:cNvPr>
          <p:cNvSpPr>
            <a:spLocks/>
          </p:cNvSpPr>
          <p:nvPr/>
        </p:nvSpPr>
        <p:spPr bwMode="auto">
          <a:xfrm>
            <a:off x="3252788" y="112713"/>
            <a:ext cx="225425" cy="390525"/>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019EFDA9-8E25-F446-A703-DF00286B5AEB}"/>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538C2D3F-A5F6-9349-9515-E971B41762D1}"/>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9715AE93-9B03-6C48-B14D-E3ACE1CEF2E2}"/>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EB0F2CA6-3588-DD4E-840B-55B5F554FD5C}"/>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405C369C-B884-A64C-9E2B-BEBEF3BF242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AD5B7676-CA24-814D-BFA8-DCA955B80361}"/>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887E0112-1A7B-9F41-ACF6-E0248BCDAAE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AA631787-F139-FE45-A210-8565C3CD370E}"/>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4FD48CD1-1197-354F-928E-15F0714C240F}"/>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1B464292-1F2A-A04F-A6CE-68AC15D6245A}"/>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6BCEA4DA-3C3F-8446-870E-03D0D19D10C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7EF871E-1D82-024A-957B-28F449DAAF98}"/>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9476D47-9D4B-4843-839E-14B61234810D}"/>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EB981E49-14A2-8C4F-8B83-7E6043C547B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799E3376-52CB-6146-A302-9CBCB563EDB7}"/>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36;p2">
            <a:extLst>
              <a:ext uri="{FF2B5EF4-FFF2-40B4-BE49-F238E27FC236}">
                <a16:creationId xmlns:a16="http://schemas.microsoft.com/office/drawing/2014/main" id="{DB91B9A6-7146-264B-9A9A-C7295AD62B7E}"/>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37;p2">
            <a:extLst>
              <a:ext uri="{FF2B5EF4-FFF2-40B4-BE49-F238E27FC236}">
                <a16:creationId xmlns:a16="http://schemas.microsoft.com/office/drawing/2014/main" id="{B031AD6B-169A-1345-A126-A96E90D65EAE}"/>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38;p2">
            <a:extLst>
              <a:ext uri="{FF2B5EF4-FFF2-40B4-BE49-F238E27FC236}">
                <a16:creationId xmlns:a16="http://schemas.microsoft.com/office/drawing/2014/main" id="{5ED957EB-383A-464B-8D28-3CF4261FE934}"/>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9;p2">
            <a:extLst>
              <a:ext uri="{FF2B5EF4-FFF2-40B4-BE49-F238E27FC236}">
                <a16:creationId xmlns:a16="http://schemas.microsoft.com/office/drawing/2014/main" id="{D9B84057-22EE-ED42-A525-A540507B3466}"/>
              </a:ext>
            </a:extLst>
          </p:cNvPr>
          <p:cNvSpPr>
            <a:spLocks/>
          </p:cNvSpPr>
          <p:nvPr/>
        </p:nvSpPr>
        <p:spPr bwMode="auto">
          <a:xfrm>
            <a:off x="5370513" y="4867275"/>
            <a:ext cx="312737" cy="312738"/>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7B4B0209-8476-A349-95C8-C024A588D605}"/>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B8AF43A3-B389-FA46-A104-F7BF114863E1}"/>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418C1245-40BA-F04C-A3DD-9B6FC39F6E43}"/>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F05E4487-004C-5749-8722-8B3B957A847F}"/>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DD92C961-3586-8A46-B23B-E85D554864B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0C15E75B-E56B-4D43-B7BE-B5143E416E28}"/>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794C90C6-3F7D-AA40-8AC6-69F126BD9D10}"/>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6C6D1FDF-2F1F-344C-9B13-0976533DE4C2}"/>
              </a:ext>
            </a:extLst>
          </p:cNvPr>
          <p:cNvSpPr>
            <a:spLocks/>
          </p:cNvSpPr>
          <p:nvPr/>
        </p:nvSpPr>
        <p:spPr bwMode="auto">
          <a:xfrm>
            <a:off x="3429000" y="3905250"/>
            <a:ext cx="377825" cy="34290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13816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F9050C3E-413B-BA44-BBCD-3D20F2550576}"/>
              </a:ext>
            </a:extLst>
          </p:cNvPr>
          <p:cNvSpPr>
            <a:spLocks/>
          </p:cNvSpPr>
          <p:nvPr/>
        </p:nvSpPr>
        <p:spPr bwMode="auto">
          <a:xfrm rot="10800000" flipH="1">
            <a:off x="-95250" y="303213"/>
            <a:ext cx="1035050" cy="896937"/>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9551671-DB54-5C40-BBD2-3D6ECA5C3AE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99427E2B-6CA8-8143-A7E7-6E951EB44E76}"/>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54;p3">
            <a:extLst>
              <a:ext uri="{FF2B5EF4-FFF2-40B4-BE49-F238E27FC236}">
                <a16:creationId xmlns:a16="http://schemas.microsoft.com/office/drawing/2014/main" id="{CD6B1E4B-961F-B644-A050-6A761A92EC08}"/>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55;p3">
            <a:extLst>
              <a:ext uri="{FF2B5EF4-FFF2-40B4-BE49-F238E27FC236}">
                <a16:creationId xmlns:a16="http://schemas.microsoft.com/office/drawing/2014/main" id="{403CA36A-F9A1-C949-9A5E-66E95CD509B0}"/>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56;p3">
            <a:extLst>
              <a:ext uri="{FF2B5EF4-FFF2-40B4-BE49-F238E27FC236}">
                <a16:creationId xmlns:a16="http://schemas.microsoft.com/office/drawing/2014/main" id="{256F8B26-6028-4C42-AD5E-B75DC85BBD7D}"/>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0" name="Google Shape;57;p3">
            <a:extLst>
              <a:ext uri="{FF2B5EF4-FFF2-40B4-BE49-F238E27FC236}">
                <a16:creationId xmlns:a16="http://schemas.microsoft.com/office/drawing/2014/main" id="{66B9C630-3D9F-7047-9FCC-0569C70D716A}"/>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84BB4381-0C32-0940-B68E-24B38EE67A35}"/>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AC56DD11-38A4-514B-A8A4-149E5EED9A1B}"/>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C73C3F55-6E9D-5546-A352-4AC372FC804A}"/>
              </a:ext>
            </a:extLst>
          </p:cNvPr>
          <p:cNvSpPr>
            <a:spLocks/>
          </p:cNvSpPr>
          <p:nvPr/>
        </p:nvSpPr>
        <p:spPr bwMode="auto">
          <a:xfrm>
            <a:off x="393700" y="334645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2F08C42C-613E-634D-AD00-E1C607A41883}"/>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70437A43-22B8-594D-992D-460D7100D1D0}"/>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08C1F5D7-9C33-8343-BE18-558595C36A8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74EECA77-1527-5148-9549-4ED4FFB4AD98}"/>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EB666016-2682-8244-8FCD-358FC768932B}"/>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9D46F9A8-9B43-9146-A631-8E6171E2F690}"/>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5B9D293E-6FFE-8A47-93B8-C96D36DF6DB0}"/>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F48E036-5132-4748-A82D-9885459622EB}"/>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5D39853-8493-C34C-B26B-928370CEC66D}"/>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29A7F150-F19B-C74F-BAE9-F2059704FF8B}"/>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00F0B391-6733-C440-BE21-28DCAD8C9314}"/>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995B8580-6B8C-3F42-89AB-E6F02DA76526}"/>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B291C56C-07E4-BB4E-A628-79A818C943B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25B4E7C6-19B2-8F49-A418-0017BDC2F7D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79860353-87C9-9E49-8697-AAB59821A57E}"/>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76;p3">
            <a:extLst>
              <a:ext uri="{FF2B5EF4-FFF2-40B4-BE49-F238E27FC236}">
                <a16:creationId xmlns:a16="http://schemas.microsoft.com/office/drawing/2014/main" id="{C17B466F-2C39-2E4C-9732-5192FD063471}"/>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77;p3">
            <a:extLst>
              <a:ext uri="{FF2B5EF4-FFF2-40B4-BE49-F238E27FC236}">
                <a16:creationId xmlns:a16="http://schemas.microsoft.com/office/drawing/2014/main" id="{9728F835-F0A6-944F-8BCA-4FD2C668A1F9}"/>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78;p3">
            <a:extLst>
              <a:ext uri="{FF2B5EF4-FFF2-40B4-BE49-F238E27FC236}">
                <a16:creationId xmlns:a16="http://schemas.microsoft.com/office/drawing/2014/main" id="{597F4985-EC96-0643-B7A9-647E025DFAC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79;p3">
            <a:extLst>
              <a:ext uri="{FF2B5EF4-FFF2-40B4-BE49-F238E27FC236}">
                <a16:creationId xmlns:a16="http://schemas.microsoft.com/office/drawing/2014/main" id="{E9CDAC72-0A59-194E-96DB-ED180D0B5DDF}"/>
              </a:ext>
            </a:extLst>
          </p:cNvPr>
          <p:cNvSpPr>
            <a:spLocks/>
          </p:cNvSpPr>
          <p:nvPr/>
        </p:nvSpPr>
        <p:spPr bwMode="auto">
          <a:xfrm>
            <a:off x="1019175" y="416718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3AB49591-DFAB-B345-8AA7-8BD6B6EF7DF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BC316775-0A2F-AA46-892C-B64E5DF92578}"/>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CED4EE7-4C9E-8C49-8612-C75657F4077B}"/>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A05E062D-69CD-704D-90F2-F121F0B280DA}"/>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C63AAC9A-5F04-2E48-9E82-257F8EF919F9}"/>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A05F8EC0-4028-6049-B3BA-7EBC06D8FA35}"/>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5A77990C-23DD-1C45-8A93-44EE5FA33109}"/>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D52A2DCF-BABB-854C-9E03-FD5D7AF96B5A}"/>
              </a:ext>
            </a:extLst>
          </p:cNvPr>
          <p:cNvSpPr>
            <a:spLocks/>
          </p:cNvSpPr>
          <p:nvPr/>
        </p:nvSpPr>
        <p:spPr bwMode="auto">
          <a:xfrm>
            <a:off x="47625" y="4430713"/>
            <a:ext cx="504825" cy="458787"/>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824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6EB4796B-92BA-B547-AA0A-017C18F06B2F}"/>
              </a:ext>
            </a:extLst>
          </p:cNvPr>
          <p:cNvSpPr>
            <a:spLocks/>
          </p:cNvSpPr>
          <p:nvPr/>
        </p:nvSpPr>
        <p:spPr bwMode="auto">
          <a:xfrm rot="10800000" flipH="1">
            <a:off x="-95250" y="619125"/>
            <a:ext cx="1035050"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0796E0E3-D0C9-BF46-BD03-F5BC220D65D1}"/>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D7BA7A29-42DE-0748-97FF-203EF4B4CCA8}"/>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3;p4">
            <a:extLst>
              <a:ext uri="{FF2B5EF4-FFF2-40B4-BE49-F238E27FC236}">
                <a16:creationId xmlns:a16="http://schemas.microsoft.com/office/drawing/2014/main" id="{9BCBF6CF-2704-6346-BA6F-6B292EFDE008}"/>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4;p4">
            <a:extLst>
              <a:ext uri="{FF2B5EF4-FFF2-40B4-BE49-F238E27FC236}">
                <a16:creationId xmlns:a16="http://schemas.microsoft.com/office/drawing/2014/main" id="{062197EC-6E1F-804D-A365-411547AB5312}"/>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95;p4">
            <a:extLst>
              <a:ext uri="{FF2B5EF4-FFF2-40B4-BE49-F238E27FC236}">
                <a16:creationId xmlns:a16="http://schemas.microsoft.com/office/drawing/2014/main" id="{A1C1D516-91A5-1A49-A5AC-4F161ABF2BE1}"/>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96;p4">
            <a:extLst>
              <a:ext uri="{FF2B5EF4-FFF2-40B4-BE49-F238E27FC236}">
                <a16:creationId xmlns:a16="http://schemas.microsoft.com/office/drawing/2014/main" id="{3A3A29D7-3816-8143-ABBE-5510AEDD7841}"/>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36C34169-6797-9942-A5ED-81FFD8638161}"/>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12287BE2-E79D-094F-A229-C3326946617E}"/>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6AB7DFF1-72D1-F54C-AA9C-512D60BA9507}"/>
              </a:ext>
            </a:extLst>
          </p:cNvPr>
          <p:cNvSpPr>
            <a:spLocks/>
          </p:cNvSpPr>
          <p:nvPr/>
        </p:nvSpPr>
        <p:spPr bwMode="auto">
          <a:xfrm>
            <a:off x="203200" y="30226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57AD798E-B881-8A4E-857C-57ACFA0B7CF1}"/>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70871FE2-EB18-4B42-98D0-C75A17E3302F}"/>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6EE0DD9E-7004-C545-B5A0-870FE6F85EF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1A584A5B-E094-8941-9B27-7173CF34E6C4}"/>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EF6A1980-21F1-AE49-801B-54E8C2FA7D9D}"/>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D876A94D-C04D-2E4B-A3E6-FFD12B289AE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D4C9F7BA-FA89-A744-AB6F-D36468687276}"/>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CA98D36B-01D9-F34E-9252-F3A1024EFE39}"/>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0D240F3E-B9A5-F846-9107-6669E3F13E7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0844216D-D239-264B-B72E-7B2F8F974D3D}"/>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7F319C36-F894-0446-AD17-3E6E46B514E2}"/>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EA39BE6B-4447-CF43-8D67-B06DDD5F5614}"/>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50399178-4AD4-1540-BE51-EF55F977A787}"/>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37594D30-3A60-2B48-812D-82EA4936A6E3}"/>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EFC8EC24-340C-F744-AEE4-8BE177AE56BE}"/>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115;p4">
            <a:extLst>
              <a:ext uri="{FF2B5EF4-FFF2-40B4-BE49-F238E27FC236}">
                <a16:creationId xmlns:a16="http://schemas.microsoft.com/office/drawing/2014/main" id="{B9B700D9-1C37-A346-A334-BD417C394BE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116;p4">
            <a:extLst>
              <a:ext uri="{FF2B5EF4-FFF2-40B4-BE49-F238E27FC236}">
                <a16:creationId xmlns:a16="http://schemas.microsoft.com/office/drawing/2014/main" id="{30557236-B4D4-8148-A319-84BB09268138}"/>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17;p4">
            <a:extLst>
              <a:ext uri="{FF2B5EF4-FFF2-40B4-BE49-F238E27FC236}">
                <a16:creationId xmlns:a16="http://schemas.microsoft.com/office/drawing/2014/main" id="{4290B0C1-21EC-DA4A-96CC-9B6D64C48B4B}"/>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118;p4">
            <a:extLst>
              <a:ext uri="{FF2B5EF4-FFF2-40B4-BE49-F238E27FC236}">
                <a16:creationId xmlns:a16="http://schemas.microsoft.com/office/drawing/2014/main" id="{A59736F8-7963-414E-8402-425797FEA903}"/>
              </a:ext>
            </a:extLst>
          </p:cNvPr>
          <p:cNvSpPr>
            <a:spLocks/>
          </p:cNvSpPr>
          <p:nvPr/>
        </p:nvSpPr>
        <p:spPr bwMode="auto">
          <a:xfrm>
            <a:off x="828675" y="384333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221922BC-19D7-CE4B-A021-3AA6FC45072C}"/>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5F4B16C7-EF49-7B49-9E8B-61AA3EB6453D}"/>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7B7DF7A4-3E13-DA42-98BD-740B4711FC06}"/>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BC0C93AC-0340-1147-9FF4-3C47E061BCE3}"/>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36827940-0238-2342-91CD-B31F7CBF25E2}"/>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64D1228A-E9CC-3940-925C-08AD7D867174}"/>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8CDC9703-41A6-A148-834F-0EF91A8AF0A6}"/>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148BD73D-008A-064F-8C9B-9C07563953F3}"/>
              </a:ext>
            </a:extLst>
          </p:cNvPr>
          <p:cNvSpPr>
            <a:spLocks/>
          </p:cNvSpPr>
          <p:nvPr/>
        </p:nvSpPr>
        <p:spPr bwMode="auto">
          <a:xfrm>
            <a:off x="144463" y="421481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FCBA36BB-C411-3D43-AA06-FC89C05B035E}"/>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Edit Master text styles</a:t>
            </a:r>
          </a:p>
        </p:txBody>
      </p:sp>
      <p:sp>
        <p:nvSpPr>
          <p:cNvPr id="41" name="Google Shape;128;p4">
            <a:extLst>
              <a:ext uri="{FF2B5EF4-FFF2-40B4-BE49-F238E27FC236}">
                <a16:creationId xmlns:a16="http://schemas.microsoft.com/office/drawing/2014/main" id="{FBEA49D3-BA20-B14E-9CB9-EBCF7889ABE1}"/>
              </a:ext>
            </a:extLst>
          </p:cNvPr>
          <p:cNvSpPr txBox="1">
            <a:spLocks noGrp="1" noChangeArrowheads="1"/>
          </p:cNvSpPr>
          <p:nvPr>
            <p:ph type="sldNum" idx="10"/>
          </p:nvPr>
        </p:nvSpPr>
        <p:spPr/>
        <p:txBody>
          <a:bodyPr/>
          <a:lstStyle>
            <a:lvl1pPr>
              <a:defRPr/>
            </a:lvl1pPr>
          </a:lstStyle>
          <a:p>
            <a:fld id="{A9AC224F-5D49-B64D-ABAD-5F02A07E4C4A}" type="slidenum">
              <a:rPr lang="en-US" altLang="en-US"/>
              <a:pPr/>
              <a:t>‹#›</a:t>
            </a:fld>
            <a:endParaRPr lang="en-US" altLang="en-US"/>
          </a:p>
        </p:txBody>
      </p:sp>
    </p:spTree>
    <p:extLst>
      <p:ext uri="{BB962C8B-B14F-4D97-AF65-F5344CB8AC3E}">
        <p14:creationId xmlns:p14="http://schemas.microsoft.com/office/powerpoint/2010/main" val="264382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Ref idx="1002">
        <a:schemeClr val="bg2"/>
      </p:bgRef>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054ABED9-DE70-554D-B662-39F84E3D7191}"/>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22B8CD77-5488-3E4D-970A-3A53BF0785B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9210E7B5-416B-704B-A1CB-95346246C1E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35;p5">
            <a:extLst>
              <a:ext uri="{FF2B5EF4-FFF2-40B4-BE49-F238E27FC236}">
                <a16:creationId xmlns:a16="http://schemas.microsoft.com/office/drawing/2014/main" id="{95AD0339-2677-C040-8131-0A3AF31AB2E7}"/>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36;p5">
            <a:extLst>
              <a:ext uri="{FF2B5EF4-FFF2-40B4-BE49-F238E27FC236}">
                <a16:creationId xmlns:a16="http://schemas.microsoft.com/office/drawing/2014/main" id="{29DFC562-A858-0842-BCA8-23D687F4FD23}"/>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37;p5">
            <a:extLst>
              <a:ext uri="{FF2B5EF4-FFF2-40B4-BE49-F238E27FC236}">
                <a16:creationId xmlns:a16="http://schemas.microsoft.com/office/drawing/2014/main" id="{A9095271-2315-6F4B-96B1-203E9836ACF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38;p5">
            <a:extLst>
              <a:ext uri="{FF2B5EF4-FFF2-40B4-BE49-F238E27FC236}">
                <a16:creationId xmlns:a16="http://schemas.microsoft.com/office/drawing/2014/main" id="{302D1E7F-97E8-3843-B47B-57D0C3E2B845}"/>
              </a:ext>
            </a:extLst>
          </p:cNvPr>
          <p:cNvSpPr>
            <a:spLocks noChangeArrowheads="1"/>
          </p:cNvSpPr>
          <p:nvPr userDrawn="1"/>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139;p5">
            <a:extLst>
              <a:ext uri="{FF2B5EF4-FFF2-40B4-BE49-F238E27FC236}">
                <a16:creationId xmlns:a16="http://schemas.microsoft.com/office/drawing/2014/main" id="{68D32892-1099-2B4E-8B0C-16570ECA7D2E}"/>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140;p5">
            <a:extLst>
              <a:ext uri="{FF2B5EF4-FFF2-40B4-BE49-F238E27FC236}">
                <a16:creationId xmlns:a16="http://schemas.microsoft.com/office/drawing/2014/main" id="{AD9DCB4F-152E-D545-A25C-BA27DBEAD379}"/>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 name="Google Shape;141;p5">
            <a:extLst>
              <a:ext uri="{FF2B5EF4-FFF2-40B4-BE49-F238E27FC236}">
                <a16:creationId xmlns:a16="http://schemas.microsoft.com/office/drawing/2014/main" id="{9E94D816-E813-1E4E-8DE6-56D6FD23DE01}"/>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4" name="Google Shape;142;p5">
            <a:extLst>
              <a:ext uri="{FF2B5EF4-FFF2-40B4-BE49-F238E27FC236}">
                <a16:creationId xmlns:a16="http://schemas.microsoft.com/office/drawing/2014/main" id="{4A8CFB69-6C44-464E-AB6F-4605B33CC48C}"/>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C9FB3A0D-B265-6A48-A34A-6F0E9123F512}"/>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4CE7AC8A-383D-454D-AD20-9A04C7E939E3}"/>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8856AE1-A432-2D46-8645-67D220FF4A70}"/>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8A40C1FE-FC65-F945-9D67-24B7D867C217}"/>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47D441E5-ED09-0A4D-B69A-0DC7FACACEC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29F1D8FB-A052-DC4A-BC83-C606EB2FCC2B}"/>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D4E1E232-E3C8-C645-AE79-5BFD88DB2338}"/>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4845F90E-3DF8-4A49-AE9C-187E450D6D92}"/>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460B4BA2-4F8D-7849-A46D-E2C06B6D963E}"/>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E1993998-609D-2944-977F-9BD96FBFC653}"/>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5AF311D8-1B83-0847-A5F4-56D11E86E774}"/>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B1C05BC4-CD9F-654B-8E7B-9F5F3A863214}"/>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7B00DF12-A22D-F44A-B0CE-F0E023AEB682}"/>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4CFD7193-71CA-444D-BFBF-3FD51B81B7D8}"/>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9C40B445-9E37-5B47-B411-C4A371EA9D2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90D7718E-84C6-5E4F-9ED6-4CAFEAF51AEF}"/>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F1F9EBFF-528A-DD4E-9F81-F7DBC11B835C}"/>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98E0BA26-63A3-3C4D-9F57-7F5ABD94FA7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288901F9-1776-9540-AB4E-3F1CB26AECA1}"/>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3B1C6D88-551F-FC45-98C4-8CD7DC309422}"/>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11382000-A8BD-2849-BA74-9ECAD482FB98}"/>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23A392B4-A73C-174D-9DB8-E78E642CA1A6}"/>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B8D222BC-14B2-1847-ABD8-3C3B2C0C2375}"/>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86DAEBDC-F5FC-1645-ABAC-0AB608B4BEB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504DBF78-32DC-7D46-BA35-086FF3E5A535}"/>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409C8AF5-B8FC-B34F-B4B8-609D47FD280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Edit Master text styles</a:t>
            </a:r>
          </a:p>
        </p:txBody>
      </p:sp>
      <p:sp>
        <p:nvSpPr>
          <p:cNvPr id="41" name="Google Shape;169;p5">
            <a:extLst>
              <a:ext uri="{FF2B5EF4-FFF2-40B4-BE49-F238E27FC236}">
                <a16:creationId xmlns:a16="http://schemas.microsoft.com/office/drawing/2014/main" id="{D3F21F64-D7D6-1E43-896C-9CBEEC9D2FA8}"/>
              </a:ext>
            </a:extLst>
          </p:cNvPr>
          <p:cNvSpPr txBox="1">
            <a:spLocks noGrp="1" noChangeArrowheads="1"/>
          </p:cNvSpPr>
          <p:nvPr>
            <p:ph type="sldNum" idx="10"/>
          </p:nvPr>
        </p:nvSpPr>
        <p:spPr/>
        <p:txBody>
          <a:bodyPr/>
          <a:lstStyle>
            <a:lvl1pPr>
              <a:defRPr/>
            </a:lvl1pPr>
          </a:lstStyle>
          <a:p>
            <a:fld id="{8B5C00A3-96FF-6847-8EE9-B9053F472C4E}" type="slidenum">
              <a:rPr lang="en-US" altLang="en-US"/>
              <a:pPr/>
              <a:t>‹#›</a:t>
            </a:fld>
            <a:endParaRPr lang="en-US" altLang="en-US"/>
          </a:p>
        </p:txBody>
      </p:sp>
    </p:spTree>
    <p:extLst>
      <p:ext uri="{BB962C8B-B14F-4D97-AF65-F5344CB8AC3E}">
        <p14:creationId xmlns:p14="http://schemas.microsoft.com/office/powerpoint/2010/main" val="5753877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Ref idx="1002">
        <a:schemeClr val="bg2"/>
      </p:bgRef>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31568108-AF63-F14F-91E8-60256845DA1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4ED88C32-FC90-504C-9248-53BE72103467}"/>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74DB6E5F-44E8-1D4B-A2EE-D82D55119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77;p6">
            <a:extLst>
              <a:ext uri="{FF2B5EF4-FFF2-40B4-BE49-F238E27FC236}">
                <a16:creationId xmlns:a16="http://schemas.microsoft.com/office/drawing/2014/main" id="{335082C2-3126-794B-B5D8-12D990FC4C8F}"/>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78;p6">
            <a:extLst>
              <a:ext uri="{FF2B5EF4-FFF2-40B4-BE49-F238E27FC236}">
                <a16:creationId xmlns:a16="http://schemas.microsoft.com/office/drawing/2014/main" id="{3263FB04-6A98-B54C-BC2D-74414457B9B5}"/>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79;p6">
            <a:extLst>
              <a:ext uri="{FF2B5EF4-FFF2-40B4-BE49-F238E27FC236}">
                <a16:creationId xmlns:a16="http://schemas.microsoft.com/office/drawing/2014/main" id="{D89C1495-2AE2-994C-B13D-00BA570B2BF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180;p6">
            <a:extLst>
              <a:ext uri="{FF2B5EF4-FFF2-40B4-BE49-F238E27FC236}">
                <a16:creationId xmlns:a16="http://schemas.microsoft.com/office/drawing/2014/main" id="{63BE9DC4-C03B-6A48-9126-D2B30556661F}"/>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F5E8FF29-3B2E-754C-9FD4-D45C643419A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B5D0F8D3-9FDD-3E4A-9BEB-F136A5477FA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72C6E373-1763-6B4A-BFAB-BB78C098F2E5}"/>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821DBE6D-A009-154E-A096-561389C6FA3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407A707-01D6-1946-B440-59896DD5A0B9}"/>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85479096-EB82-654D-92B6-4B1AC757C835}"/>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345A21CE-AE50-094E-814F-7197D18C06F9}"/>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43ACA0C-9F9D-8D43-9B2A-C6AE9E0A28C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768DFB60-6750-BA4A-A807-69B0F7C5739A}"/>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78C39078-47CF-1449-A179-2134C6E7D12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4E603EFF-DBA7-5C45-8547-049E7D3D98E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DBA076F9-65F0-1B42-87EE-022FA4B7150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E259A52E-8A78-E248-9913-D930B0EC2864}"/>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6419AF61-4CA6-194B-A78C-4DB90C3EB93A}"/>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E69B75FC-85DC-1E4E-B24B-1886A97C8FE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7D2FD4B6-E632-DF4A-9211-6E1F1E0BAFF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116760D0-9EFF-6242-93A9-D14C6FB9D111}"/>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9E8457A8-67EF-A540-A984-AF36DA56EC8E}"/>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99;p6">
            <a:extLst>
              <a:ext uri="{FF2B5EF4-FFF2-40B4-BE49-F238E27FC236}">
                <a16:creationId xmlns:a16="http://schemas.microsoft.com/office/drawing/2014/main" id="{6A08951F-EFB9-E446-A4DE-B57E63F58A31}"/>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00;p6">
            <a:extLst>
              <a:ext uri="{FF2B5EF4-FFF2-40B4-BE49-F238E27FC236}">
                <a16:creationId xmlns:a16="http://schemas.microsoft.com/office/drawing/2014/main" id="{ED6B7874-0740-4040-ADF1-902FD17889A1}"/>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201;p6">
            <a:extLst>
              <a:ext uri="{FF2B5EF4-FFF2-40B4-BE49-F238E27FC236}">
                <a16:creationId xmlns:a16="http://schemas.microsoft.com/office/drawing/2014/main" id="{8E8C02E8-5018-BE40-A4B4-F2A97BA4BA8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3" name="Google Shape;202;p6">
            <a:extLst>
              <a:ext uri="{FF2B5EF4-FFF2-40B4-BE49-F238E27FC236}">
                <a16:creationId xmlns:a16="http://schemas.microsoft.com/office/drawing/2014/main" id="{F7815E0F-DBA6-0249-B6F2-143C57DA42C5}"/>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65B283C0-524B-0148-AC08-9CF750B8E023}"/>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3993AE02-A586-A84A-AF90-C0C5BCBEBF5E}"/>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DB11252D-7D16-A84C-AEF6-74CAAA73D6E1}"/>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2FCB43DB-B0E0-8E4A-ABD8-5C9CB79389F5}"/>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65170D7F-5B1C-694E-BBBB-EE1BA3CA3F87}"/>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3C0348E3-3887-8044-8E87-F40F211FAD42}"/>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8CD13F4C-6DBD-8E44-8BB5-7E52D6B78B58}"/>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756CEEC1-EE5C-CF4B-BAA1-9EC80DD77CB3}"/>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42" name="Google Shape;211;p6">
            <a:extLst>
              <a:ext uri="{FF2B5EF4-FFF2-40B4-BE49-F238E27FC236}">
                <a16:creationId xmlns:a16="http://schemas.microsoft.com/office/drawing/2014/main" id="{5874073D-8311-2E49-B467-072899BB93B3}"/>
              </a:ext>
            </a:extLst>
          </p:cNvPr>
          <p:cNvSpPr txBox="1">
            <a:spLocks noGrp="1" noChangeArrowheads="1"/>
          </p:cNvSpPr>
          <p:nvPr>
            <p:ph type="sldNum" idx="10"/>
          </p:nvPr>
        </p:nvSpPr>
        <p:spPr/>
        <p:txBody>
          <a:bodyPr/>
          <a:lstStyle>
            <a:lvl1pPr>
              <a:defRPr/>
            </a:lvl1pPr>
          </a:lstStyle>
          <a:p>
            <a:fld id="{FC881D6F-3A5A-6345-8DEE-60D2A9029511}" type="slidenum">
              <a:rPr lang="en-US" altLang="en-US"/>
              <a:pPr/>
              <a:t>‹#›</a:t>
            </a:fld>
            <a:endParaRPr lang="en-US" altLang="en-US"/>
          </a:p>
        </p:txBody>
      </p:sp>
    </p:spTree>
    <p:extLst>
      <p:ext uri="{BB962C8B-B14F-4D97-AF65-F5344CB8AC3E}">
        <p14:creationId xmlns:p14="http://schemas.microsoft.com/office/powerpoint/2010/main" val="66326212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Ref idx="1002">
        <a:schemeClr val="bg2"/>
      </p:bgRef>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FC86DB1C-F464-094A-9EF4-7C36827087EF}"/>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08A49A9F-1A64-2E46-90A6-D47E410C9D6B}"/>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19;p7">
            <a:extLst>
              <a:ext uri="{FF2B5EF4-FFF2-40B4-BE49-F238E27FC236}">
                <a16:creationId xmlns:a16="http://schemas.microsoft.com/office/drawing/2014/main" id="{C45707A0-4284-9741-BFFE-95C8BD9B2D3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220;p7">
            <a:extLst>
              <a:ext uri="{FF2B5EF4-FFF2-40B4-BE49-F238E27FC236}">
                <a16:creationId xmlns:a16="http://schemas.microsoft.com/office/drawing/2014/main" id="{525B2F35-77F4-F44E-A9C2-47518F392639}"/>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221;p7">
            <a:extLst>
              <a:ext uri="{FF2B5EF4-FFF2-40B4-BE49-F238E27FC236}">
                <a16:creationId xmlns:a16="http://schemas.microsoft.com/office/drawing/2014/main" id="{768588C6-FD5D-5E4C-B0D5-F3DAC9D9A44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222;p7">
            <a:extLst>
              <a:ext uri="{FF2B5EF4-FFF2-40B4-BE49-F238E27FC236}">
                <a16:creationId xmlns:a16="http://schemas.microsoft.com/office/drawing/2014/main" id="{829E6FA8-5C28-AA41-99AB-C19FD52B4CE9}"/>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AB7E440B-0232-624C-8510-4079504B83F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1B604E2A-46A4-8448-9918-1394A454302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9D1FA43D-99D4-E34D-9A8B-C4B27C2A87E3}"/>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9F834199-699D-1F44-991A-0FF5CA810F52}"/>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E7C24EDA-AB68-4940-881E-295ACF3D174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C7DEC951-9A85-314A-A452-8919B464F3A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5FF06D9D-CD07-3843-BDA5-1DE87B8DE5DD}"/>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1C7F33BD-C89E-5D4E-B34F-57549D56580A}"/>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7CE190E6-039C-7943-8B40-804748F9CFCE}"/>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3929D18A-B0A3-5C4A-AEBC-CC73C808C717}"/>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A74B753C-504E-5443-90A2-D2C06A01806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77DD4BD9-E5AB-DE44-899B-B674C4D334F1}"/>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F0E090B0-8AC7-8B47-8851-D3DDBA36801F}"/>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930DE0BA-7E3F-494B-8C88-6530D467CCA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A9323089-2416-8C4C-B64E-60CD873A3010}"/>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6C4BE772-03A9-D54F-B5AD-5369AF717AA2}"/>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CB35D2ED-D874-BE49-BA19-CFF289EDE98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9" name="Google Shape;240;p7">
            <a:extLst>
              <a:ext uri="{FF2B5EF4-FFF2-40B4-BE49-F238E27FC236}">
                <a16:creationId xmlns:a16="http://schemas.microsoft.com/office/drawing/2014/main" id="{82421378-C5C7-6748-BBA3-BC4C26944A05}"/>
              </a:ext>
            </a:extLst>
          </p:cNvPr>
          <p:cNvSpPr txBox="1">
            <a:spLocks noGrp="1" noChangeArrowheads="1"/>
          </p:cNvSpPr>
          <p:nvPr>
            <p:ph type="sldNum" idx="10"/>
          </p:nvPr>
        </p:nvSpPr>
        <p:spPr/>
        <p:txBody>
          <a:bodyPr/>
          <a:lstStyle>
            <a:lvl1pPr>
              <a:defRPr/>
            </a:lvl1pPr>
          </a:lstStyle>
          <a:p>
            <a:fld id="{0E33CD36-5710-C841-8A06-22D1DE6ABAB3}" type="slidenum">
              <a:rPr lang="en-US" altLang="en-US"/>
              <a:pPr/>
              <a:t>‹#›</a:t>
            </a:fld>
            <a:endParaRPr lang="en-US" altLang="en-US"/>
          </a:p>
        </p:txBody>
      </p:sp>
    </p:spTree>
    <p:extLst>
      <p:ext uri="{BB962C8B-B14F-4D97-AF65-F5344CB8AC3E}">
        <p14:creationId xmlns:p14="http://schemas.microsoft.com/office/powerpoint/2010/main" val="21319020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B6735590-3796-0A4D-ACCB-32FEF711C0F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598779F2-DEF1-2C4C-8F53-A12BD5D556C8}"/>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24056BC9-CA55-9445-8A59-FFF4A9DE97DE}"/>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246;p8">
            <a:extLst>
              <a:ext uri="{FF2B5EF4-FFF2-40B4-BE49-F238E27FC236}">
                <a16:creationId xmlns:a16="http://schemas.microsoft.com/office/drawing/2014/main" id="{4FFC91C7-1A1F-2242-84E9-6829CDCEA1FB}"/>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247;p8">
            <a:extLst>
              <a:ext uri="{FF2B5EF4-FFF2-40B4-BE49-F238E27FC236}">
                <a16:creationId xmlns:a16="http://schemas.microsoft.com/office/drawing/2014/main" id="{1EE43652-5873-8649-88ED-AE8C9BFD50FC}"/>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48;p8">
            <a:extLst>
              <a:ext uri="{FF2B5EF4-FFF2-40B4-BE49-F238E27FC236}">
                <a16:creationId xmlns:a16="http://schemas.microsoft.com/office/drawing/2014/main" id="{B3CBEFCE-E3D9-1244-94D9-76493D74BEB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249;p8">
            <a:extLst>
              <a:ext uri="{FF2B5EF4-FFF2-40B4-BE49-F238E27FC236}">
                <a16:creationId xmlns:a16="http://schemas.microsoft.com/office/drawing/2014/main" id="{48AA8A92-7097-354A-8D89-ED99164F8858}"/>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EB915C9D-8B5D-9249-943D-F2A96885A6D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BE5BD8F9-C6FB-F541-8421-BC01E04B7299}"/>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1E2B5973-2C2D-2540-96FD-DE5810176A0F}"/>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46443D5-9EAB-BE45-8B35-00F17B7017A8}"/>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5F15BFB1-43DA-7649-8CB9-647CD33932D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10B6D582-A8DF-5146-8BC0-BE8C68209A49}"/>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C888A3BE-FA65-0F47-9F03-67C6379DC1D7}"/>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3C3EBBDF-C175-DB45-8EAC-50676856CB91}"/>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69B06461-D53C-7948-B0A7-344378DAC967}"/>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93FCB722-80B9-6C4C-941A-928FAAA6B4D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65A0815D-4BF6-CA48-8F49-CA8B3A61FB9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5F546A5A-F943-6F48-8FC4-FFA2032FC03B}"/>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23258137-0FBF-5B49-8E45-77A6CF7677B4}"/>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F4B31023-9CEC-4647-B531-DAF3AEAA792C}"/>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09193237-68ED-454C-8054-30654A0F4EDC}"/>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6DD836B4-0EC2-4647-9CE4-F82A507FB77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CCFA9ABA-40A7-BA4E-B89E-33CB8367A8AE}"/>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A140A3E6-82F4-D847-B673-B059A0B8E01B}"/>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68;p8">
            <a:extLst>
              <a:ext uri="{FF2B5EF4-FFF2-40B4-BE49-F238E27FC236}">
                <a16:creationId xmlns:a16="http://schemas.microsoft.com/office/drawing/2014/main" id="{A2AD79AB-F40B-EA43-9E7F-A5E1E9AD1585}"/>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269;p8">
            <a:extLst>
              <a:ext uri="{FF2B5EF4-FFF2-40B4-BE49-F238E27FC236}">
                <a16:creationId xmlns:a16="http://schemas.microsoft.com/office/drawing/2014/main" id="{DBC12552-2710-A34E-8365-1C7B05821AB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270;p8">
            <a:extLst>
              <a:ext uri="{FF2B5EF4-FFF2-40B4-BE49-F238E27FC236}">
                <a16:creationId xmlns:a16="http://schemas.microsoft.com/office/drawing/2014/main" id="{411F7477-598F-524A-AB80-2850AA6584CF}"/>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71;p8">
            <a:extLst>
              <a:ext uri="{FF2B5EF4-FFF2-40B4-BE49-F238E27FC236}">
                <a16:creationId xmlns:a16="http://schemas.microsoft.com/office/drawing/2014/main" id="{5D3A7942-E1FC-0E4C-8E1A-C8CD9D317BAD}"/>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6638099A-0643-DF42-8388-9D2107E73898}"/>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384B05E2-6A70-854B-B19D-616454894153}"/>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EB6E84A7-8559-0444-9899-19C527334B8A}"/>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0A96BAFC-299F-034D-A99F-EF8057A5A0C0}"/>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4B512888-AA8F-F644-BDD3-9E1B756B12E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7F72050A-0A0C-6F4B-B0B5-4A93002AF5FD}"/>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C310027A-73B4-6A42-A9A7-7664E8ECB3E3}"/>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40BE8544-DFE5-1840-A900-84BB0DAC436E}"/>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9E9ED7BE-F5C0-F243-899A-B8405CA1BB2A}"/>
              </a:ext>
            </a:extLst>
          </p:cNvPr>
          <p:cNvSpPr txBox="1">
            <a:spLocks noGrp="1" noChangeArrowheads="1"/>
          </p:cNvSpPr>
          <p:nvPr>
            <p:ph type="sldNum" idx="10"/>
          </p:nvPr>
        </p:nvSpPr>
        <p:spPr/>
        <p:txBody>
          <a:bodyPr/>
          <a:lstStyle>
            <a:lvl1pPr>
              <a:defRPr/>
            </a:lvl1pPr>
          </a:lstStyle>
          <a:p>
            <a:fld id="{E220DB2E-2FA1-AA4E-9B7F-14A0EE27A82D}" type="slidenum">
              <a:rPr lang="en-US" altLang="en-US"/>
              <a:pPr/>
              <a:t>‹#›</a:t>
            </a:fld>
            <a:endParaRPr lang="en-US" altLang="en-US"/>
          </a:p>
        </p:txBody>
      </p:sp>
    </p:spTree>
    <p:extLst>
      <p:ext uri="{BB962C8B-B14F-4D97-AF65-F5344CB8AC3E}">
        <p14:creationId xmlns:p14="http://schemas.microsoft.com/office/powerpoint/2010/main" val="406511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ECB331F9-058B-BB41-9641-8B05992F2AAA}"/>
              </a:ext>
            </a:extLst>
          </p:cNvPr>
          <p:cNvSpPr>
            <a:spLocks/>
          </p:cNvSpPr>
          <p:nvPr/>
        </p:nvSpPr>
        <p:spPr bwMode="auto">
          <a:xfrm rot="10800000" flipH="1">
            <a:off x="8218488" y="4121150"/>
            <a:ext cx="685800" cy="593725"/>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4C4E09DE-8B1C-304E-B07F-5F16F323CBFD}"/>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5F050286-077C-9F47-BFAC-F0F0ED0F3E7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325;p10">
            <a:extLst>
              <a:ext uri="{FF2B5EF4-FFF2-40B4-BE49-F238E27FC236}">
                <a16:creationId xmlns:a16="http://schemas.microsoft.com/office/drawing/2014/main" id="{E465E882-B672-584F-9EAB-B3013C20552A}"/>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326;p10">
            <a:extLst>
              <a:ext uri="{FF2B5EF4-FFF2-40B4-BE49-F238E27FC236}">
                <a16:creationId xmlns:a16="http://schemas.microsoft.com/office/drawing/2014/main" id="{7785AF98-ED90-3F40-AAB8-7139A6B78D0A}"/>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327;p10">
            <a:extLst>
              <a:ext uri="{FF2B5EF4-FFF2-40B4-BE49-F238E27FC236}">
                <a16:creationId xmlns:a16="http://schemas.microsoft.com/office/drawing/2014/main" id="{F167E088-B8E8-7943-BF96-2044F3438AD2}"/>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328;p10">
            <a:extLst>
              <a:ext uri="{FF2B5EF4-FFF2-40B4-BE49-F238E27FC236}">
                <a16:creationId xmlns:a16="http://schemas.microsoft.com/office/drawing/2014/main" id="{5384188F-EA7B-384A-BBC8-FA471B32050F}"/>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329;p10">
            <a:extLst>
              <a:ext uri="{FF2B5EF4-FFF2-40B4-BE49-F238E27FC236}">
                <a16:creationId xmlns:a16="http://schemas.microsoft.com/office/drawing/2014/main" id="{36A9BCE4-A07F-C543-9266-A3547014D4B0}"/>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330;p10">
            <a:extLst>
              <a:ext uri="{FF2B5EF4-FFF2-40B4-BE49-F238E27FC236}">
                <a16:creationId xmlns:a16="http://schemas.microsoft.com/office/drawing/2014/main" id="{303B8D6D-99C5-044C-AD0F-AC8A1189BB73}"/>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331;p10">
            <a:extLst>
              <a:ext uri="{FF2B5EF4-FFF2-40B4-BE49-F238E27FC236}">
                <a16:creationId xmlns:a16="http://schemas.microsoft.com/office/drawing/2014/main" id="{B59A88FB-CB7E-6648-9ED3-67D77066A2EA}"/>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332;p10">
            <a:extLst>
              <a:ext uri="{FF2B5EF4-FFF2-40B4-BE49-F238E27FC236}">
                <a16:creationId xmlns:a16="http://schemas.microsoft.com/office/drawing/2014/main" id="{6345C5D4-F7FE-2C4F-A7C7-7FC268ED816D}"/>
              </a:ext>
            </a:extLst>
          </p:cNvPr>
          <p:cNvSpPr txBox="1">
            <a:spLocks noGrp="1" noChangeArrowheads="1"/>
          </p:cNvSpPr>
          <p:nvPr>
            <p:ph type="sldNum" idx="10"/>
          </p:nvPr>
        </p:nvSpPr>
        <p:spPr/>
        <p:txBody>
          <a:bodyPr/>
          <a:lstStyle>
            <a:lvl1pPr>
              <a:defRPr/>
            </a:lvl1pPr>
          </a:lstStyle>
          <a:p>
            <a:fld id="{3EDCA304-06C5-F64D-9EA1-7A5559C95904}" type="slidenum">
              <a:rPr lang="en-US" altLang="en-US"/>
              <a:pPr/>
              <a:t>‹#›</a:t>
            </a:fld>
            <a:endParaRPr lang="en-US" altLang="en-US"/>
          </a:p>
        </p:txBody>
      </p:sp>
    </p:spTree>
    <p:extLst>
      <p:ext uri="{BB962C8B-B14F-4D97-AF65-F5344CB8AC3E}">
        <p14:creationId xmlns:p14="http://schemas.microsoft.com/office/powerpoint/2010/main" val="419339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3105DAB0-0458-FB47-B923-C118CB858611}"/>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7410CFC-7297-B44C-9892-ABDFEF1F4196}"/>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fld id="{556448A1-BBFC-6149-9D45-667DEF57A03F}"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flickr.com/photos/sgerner/16477700444/in/photostrea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lada.com.ua/" TargetMode="External"/><Relationship Id="rId5" Type="http://schemas.openxmlformats.org/officeDocument/2006/relationships/image" Target="../media/image2.jpeg"/><Relationship Id="rId4" Type="http://schemas.openxmlformats.org/officeDocument/2006/relationships/hyperlink" Target="https://plada.com.ua/p648722667-priem-utilizatsiyu-elektronnoj.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vistapointe.net/" TargetMode="External"/><Relationship Id="rId3" Type="http://schemas.openxmlformats.org/officeDocument/2006/relationships/hyperlink" Target="https://plada.com.ua/p648722667-priem-utilizatsiyu-elektronnoj.html" TargetMode="External"/><Relationship Id="rId7" Type="http://schemas.openxmlformats.org/officeDocument/2006/relationships/hyperlink" Target="https://www.archer.eu/blog/what-makes-functional-programming-a-viable-choice-" TargetMode="External"/><Relationship Id="rId12" Type="http://schemas.openxmlformats.org/officeDocument/2006/relationships/image" Target="../media/image17.jpg"/><Relationship Id="rId17" Type="http://schemas.openxmlformats.org/officeDocument/2006/relationships/hyperlink" Target="https://history-computer.com/ModernComputer/Electronic/Colossus.html" TargetMode="External"/><Relationship Id="rId2" Type="http://schemas.openxmlformats.org/officeDocument/2006/relationships/notesSlide" Target="../notesSlides/notesSlide12.xml"/><Relationship Id="rId16"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14.tiff"/><Relationship Id="rId11" Type="http://schemas.openxmlformats.org/officeDocument/2006/relationships/hyperlink" Target="https://dealna.com/Article/Post/6564/" TargetMode="External"/><Relationship Id="rId5" Type="http://schemas.openxmlformats.org/officeDocument/2006/relationships/hyperlink" Target="https://plada.com.ua/" TargetMode="External"/><Relationship Id="rId15" Type="http://schemas.openxmlformats.org/officeDocument/2006/relationships/hyperlink" Target="https://mse238blog.stanford.edu/2017/08/jaydchen/five-thoughts-on-analytics-ai-and-automation/" TargetMode="External"/><Relationship Id="rId10" Type="http://schemas.openxmlformats.org/officeDocument/2006/relationships/image" Target="../media/image16.tiff"/><Relationship Id="rId4" Type="http://schemas.openxmlformats.org/officeDocument/2006/relationships/image" Target="../media/image2.jpeg"/><Relationship Id="rId9" Type="http://schemas.openxmlformats.org/officeDocument/2006/relationships/hyperlink" Target="https://www.mychoicesoftware.com/blogs/news/why-do-so-many-companies-use-windows-os" TargetMode="External"/><Relationship Id="rId1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openclipart.org/"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hyperlink" Target="https://creativecommons.org/licenses/by/4.0/"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dickinson.edu/~braugh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ckinson-comp256.github.io/websi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repl.it/@AbhijitSingh1/Python-Dictionaries" TargetMode="External"/><Relationship Id="rId5" Type="http://schemas.openxmlformats.org/officeDocument/2006/relationships/image" Target="../media/image5.tiff"/><Relationship Id="rId4" Type="http://schemas.openxmlformats.org/officeDocument/2006/relationships/hyperlink" Target="https://repl.it/@144862/Python-Random-Numbers#main.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ribbble.com/shots/2281082-Cable-Lovers-Icon#shot-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sgerner/16477700444/in/photostre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7109-8269-0C42-B011-D6CBC826D9A8}"/>
              </a:ext>
            </a:extLst>
          </p:cNvPr>
          <p:cNvSpPr>
            <a:spLocks noGrp="1"/>
          </p:cNvSpPr>
          <p:nvPr>
            <p:ph type="ctrTitle"/>
          </p:nvPr>
        </p:nvSpPr>
        <p:spPr>
          <a:xfrm>
            <a:off x="2743200" y="1735750"/>
            <a:ext cx="6081486" cy="1159800"/>
          </a:xfrm>
        </p:spPr>
        <p:txBody>
          <a:bodyPr/>
          <a:lstStyle/>
          <a:p>
            <a:r>
              <a:rPr lang="en-US" dirty="0"/>
              <a:t>01-Computing Abstractions</a:t>
            </a:r>
          </a:p>
        </p:txBody>
      </p:sp>
      <p:sp>
        <p:nvSpPr>
          <p:cNvPr id="3" name="Subtitle 2">
            <a:extLst>
              <a:ext uri="{FF2B5EF4-FFF2-40B4-BE49-F238E27FC236}">
                <a16:creationId xmlns:a16="http://schemas.microsoft.com/office/drawing/2014/main" id="{FFDB260C-2110-D147-99E0-672F05134246}"/>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2022</a:t>
            </a:r>
          </a:p>
        </p:txBody>
      </p:sp>
      <p:pic>
        <p:nvPicPr>
          <p:cNvPr id="4" name="Picture 3">
            <a:extLst>
              <a:ext uri="{FF2B5EF4-FFF2-40B4-BE49-F238E27FC236}">
                <a16:creationId xmlns:a16="http://schemas.microsoft.com/office/drawing/2014/main" id="{00776CEC-53A0-5C44-B8B7-0FE459EA25C1}"/>
              </a:ext>
            </a:extLst>
          </p:cNvPr>
          <p:cNvPicPr>
            <a:picLocks noChangeAspect="1"/>
          </p:cNvPicPr>
          <p:nvPr/>
        </p:nvPicPr>
        <p:blipFill>
          <a:blip r:embed="rId3"/>
          <a:stretch>
            <a:fillRect/>
          </a:stretch>
        </p:blipFill>
        <p:spPr>
          <a:xfrm>
            <a:off x="2348811" y="232229"/>
            <a:ext cx="3242439" cy="2148116"/>
          </a:xfrm>
          <a:prstGeom prst="rect">
            <a:avLst/>
          </a:prstGeom>
          <a:effectLst>
            <a:softEdge rad="635000"/>
          </a:effectLst>
        </p:spPr>
      </p:pic>
      <p:pic>
        <p:nvPicPr>
          <p:cNvPr id="5" name="Picture 4" descr="https://images.ua.prom.st/1093259092_1093259092.jpg?PIMAGE_ID=1093259092">
            <a:hlinkClick r:id="rId4"/>
            <a:extLst>
              <a:ext uri="{FF2B5EF4-FFF2-40B4-BE49-F238E27FC236}">
                <a16:creationId xmlns:a16="http://schemas.microsoft.com/office/drawing/2014/main" id="{6BBBFE16-DA7F-C54C-A809-661DE6AC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870" y="3051230"/>
            <a:ext cx="2388559" cy="199046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AA8589-A857-E046-AE8F-39719E682653}"/>
              </a:ext>
            </a:extLst>
          </p:cNvPr>
          <p:cNvSpPr txBox="1"/>
          <p:nvPr/>
        </p:nvSpPr>
        <p:spPr>
          <a:xfrm>
            <a:off x="6306134" y="4809890"/>
            <a:ext cx="1947969" cy="338554"/>
          </a:xfrm>
          <a:prstGeom prst="rect">
            <a:avLst/>
          </a:prstGeom>
          <a:noFill/>
        </p:spPr>
        <p:txBody>
          <a:bodyPr wrap="none" rtlCol="0">
            <a:spAutoFit/>
          </a:bodyPr>
          <a:lstStyle/>
          <a:p>
            <a:r>
              <a:rPr lang="en-US" sz="800" dirty="0">
                <a:solidFill>
                  <a:schemeClr val="tx1">
                    <a:lumMod val="75000"/>
                  </a:schemeClr>
                </a:solidFill>
              </a:rPr>
              <a:t>Image from: </a:t>
            </a:r>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https://plada.com.ua/</a:t>
            </a:r>
            <a:endParaRPr lang="en-US" sz="800" dirty="0">
              <a:solidFill>
                <a:schemeClr val="tx1">
                  <a:lumMod val="75000"/>
                </a:schemeClr>
              </a:solidFill>
            </a:endParaRPr>
          </a:p>
          <a:p>
            <a:r>
              <a:rPr lang="en-US" sz="800" dirty="0">
                <a:solidFill>
                  <a:schemeClr val="tx1">
                    <a:lumMod val="75000"/>
                  </a:schemeClr>
                </a:solidFill>
              </a:rPr>
              <a:t>g27814829-pererabotka-loma-othodov</a:t>
            </a:r>
          </a:p>
        </p:txBody>
      </p:sp>
      <p:sp>
        <p:nvSpPr>
          <p:cNvPr id="7" name="TextBox 6">
            <a:extLst>
              <a:ext uri="{FF2B5EF4-FFF2-40B4-BE49-F238E27FC236}">
                <a16:creationId xmlns:a16="http://schemas.microsoft.com/office/drawing/2014/main" id="{AABE72FE-24C2-1E41-85E9-E82CAC0645FD}"/>
              </a:ext>
            </a:extLst>
          </p:cNvPr>
          <p:cNvSpPr txBox="1"/>
          <p:nvPr/>
        </p:nvSpPr>
        <p:spPr>
          <a:xfrm>
            <a:off x="5250542" y="232229"/>
            <a:ext cx="2801776" cy="338554"/>
          </a:xfrm>
          <a:prstGeom prst="rect">
            <a:avLst/>
          </a:prstGeom>
          <a:noFill/>
        </p:spPr>
        <p:txBody>
          <a:bodyPr wrap="square" rtlCol="0">
            <a:spAutoFit/>
          </a:bodyPr>
          <a:lstStyle/>
          <a:p>
            <a:r>
              <a:rPr lang="en-US" sz="800" dirty="0">
                <a:solidFill>
                  <a:schemeClr val="tx1">
                    <a:lumMod val="75000"/>
                  </a:schemeClr>
                </a:solidFill>
              </a:rPr>
              <a:t>Photo by: Steven </a:t>
            </a:r>
            <a:r>
              <a:rPr lang="en-US" sz="800" dirty="0" err="1">
                <a:solidFill>
                  <a:schemeClr val="tx1">
                    <a:lumMod val="75000"/>
                  </a:schemeClr>
                </a:solidFill>
              </a:rPr>
              <a:t>Gerner</a:t>
            </a:r>
            <a:r>
              <a:rPr lang="en-US" sz="800" dirty="0">
                <a:solidFill>
                  <a:schemeClr val="tx1">
                    <a:lumMod val="75000"/>
                  </a:schemeClr>
                </a:solidFill>
              </a:rPr>
              <a:t>, </a:t>
            </a:r>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https://www.flickr.com/photos/</a:t>
            </a:r>
          </a:p>
          <a:p>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sgerner/16477700444/in/photostream/</a:t>
            </a:r>
            <a:endParaRPr lang="en-US" sz="800" dirty="0">
              <a:solidFill>
                <a:schemeClr val="tx1">
                  <a:lumMod val="75000"/>
                </a:schemeClr>
              </a:solidFill>
            </a:endParaRPr>
          </a:p>
        </p:txBody>
      </p:sp>
    </p:spTree>
    <p:extLst>
      <p:ext uri="{BB962C8B-B14F-4D97-AF65-F5344CB8AC3E}">
        <p14:creationId xmlns:p14="http://schemas.microsoft.com/office/powerpoint/2010/main" val="1190051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4BD6-D375-704A-8C17-7BF31A77D911}"/>
              </a:ext>
            </a:extLst>
          </p:cNvPr>
          <p:cNvSpPr>
            <a:spLocks noGrp="1"/>
          </p:cNvSpPr>
          <p:nvPr>
            <p:ph type="title"/>
          </p:nvPr>
        </p:nvSpPr>
        <p:spPr>
          <a:xfrm>
            <a:off x="1732700" y="603838"/>
            <a:ext cx="6039700" cy="645300"/>
          </a:xfrm>
        </p:spPr>
        <p:txBody>
          <a:bodyPr/>
          <a:lstStyle/>
          <a:p>
            <a:r>
              <a:rPr lang="en-US" dirty="0"/>
              <a:t>Abstraction Hierarchies: TV Remote</a:t>
            </a:r>
          </a:p>
        </p:txBody>
      </p:sp>
      <p:sp>
        <p:nvSpPr>
          <p:cNvPr id="4" name="Slide Number Placeholder 3">
            <a:extLst>
              <a:ext uri="{FF2B5EF4-FFF2-40B4-BE49-F238E27FC236}">
                <a16:creationId xmlns:a16="http://schemas.microsoft.com/office/drawing/2014/main" id="{B0972EF1-E8DA-7244-B301-4F873A7B3C0F}"/>
              </a:ext>
            </a:extLst>
          </p:cNvPr>
          <p:cNvSpPr>
            <a:spLocks noGrp="1"/>
          </p:cNvSpPr>
          <p:nvPr>
            <p:ph type="sldNum" idx="10"/>
          </p:nvPr>
        </p:nvSpPr>
        <p:spPr/>
        <p:txBody>
          <a:bodyPr/>
          <a:lstStyle/>
          <a:p>
            <a:fld id="{8B5C00A3-96FF-6847-8EE9-B9053F472C4E}" type="slidenum">
              <a:rPr lang="en-US" altLang="en-US" smtClean="0"/>
              <a:pPr/>
              <a:t>10</a:t>
            </a:fld>
            <a:endParaRPr lang="en-US" altLang="en-US"/>
          </a:p>
        </p:txBody>
      </p:sp>
      <p:pic>
        <p:nvPicPr>
          <p:cNvPr id="1026" name="Picture 2" descr="Amazon Fire TV Stick Remote - Disassembly - YouTube">
            <a:extLst>
              <a:ext uri="{FF2B5EF4-FFF2-40B4-BE49-F238E27FC236}">
                <a16:creationId xmlns:a16="http://schemas.microsoft.com/office/drawing/2014/main" id="{7E9CBA5D-4000-D54D-8E10-2B2C17BCB1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463" y="1444263"/>
            <a:ext cx="5941423" cy="334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EBF36-F623-0142-8FBA-5523A24D0DE8}"/>
              </a:ext>
            </a:extLst>
          </p:cNvPr>
          <p:cNvSpPr txBox="1"/>
          <p:nvPr/>
        </p:nvSpPr>
        <p:spPr>
          <a:xfrm>
            <a:off x="2482047" y="4834814"/>
            <a:ext cx="3594254" cy="323165"/>
          </a:xfrm>
          <a:prstGeom prst="rect">
            <a:avLst/>
          </a:prstGeom>
          <a:noFill/>
        </p:spPr>
        <p:txBody>
          <a:bodyPr wrap="none" rtlCol="0">
            <a:spAutoFit/>
          </a:bodyPr>
          <a:lstStyle/>
          <a:p>
            <a:r>
              <a:rPr lang="en-US" sz="700" dirty="0">
                <a:solidFill>
                  <a:schemeClr val="bg1">
                    <a:lumMod val="65000"/>
                  </a:schemeClr>
                </a:solidFill>
              </a:rPr>
              <a:t>Image from: </a:t>
            </a:r>
            <a:r>
              <a:rPr lang="en-US" sz="800" dirty="0">
                <a:solidFill>
                  <a:schemeClr val="bg1">
                    <a:lumMod val="65000"/>
                  </a:schemeClr>
                </a:solidFill>
              </a:rPr>
              <a:t>https://</a:t>
            </a:r>
            <a:r>
              <a:rPr lang="en-US" sz="800" dirty="0" err="1">
                <a:solidFill>
                  <a:schemeClr val="bg1">
                    <a:lumMod val="65000"/>
                  </a:schemeClr>
                </a:solidFill>
              </a:rPr>
              <a:t>www.youtube.com</a:t>
            </a:r>
            <a:r>
              <a:rPr lang="en-US" sz="800" dirty="0">
                <a:solidFill>
                  <a:schemeClr val="bg1">
                    <a:lumMod val="65000"/>
                  </a:schemeClr>
                </a:solidFill>
              </a:rPr>
              <a:t>/</a:t>
            </a:r>
            <a:r>
              <a:rPr lang="en-US" sz="800" dirty="0" err="1">
                <a:solidFill>
                  <a:schemeClr val="bg1">
                    <a:lumMod val="65000"/>
                  </a:schemeClr>
                </a:solidFill>
              </a:rPr>
              <a:t>watch?app</a:t>
            </a:r>
            <a:r>
              <a:rPr lang="en-US" sz="800" dirty="0">
                <a:solidFill>
                  <a:schemeClr val="bg1">
                    <a:lumMod val="65000"/>
                  </a:schemeClr>
                </a:solidFill>
              </a:rPr>
              <a:t>=</a:t>
            </a:r>
            <a:r>
              <a:rPr lang="en-US" sz="800" dirty="0" err="1">
                <a:solidFill>
                  <a:schemeClr val="bg1">
                    <a:lumMod val="65000"/>
                  </a:schemeClr>
                </a:solidFill>
              </a:rPr>
              <a:t>desktop&amp;v</a:t>
            </a:r>
            <a:r>
              <a:rPr lang="en-US" sz="800" dirty="0">
                <a:solidFill>
                  <a:schemeClr val="bg1">
                    <a:lumMod val="65000"/>
                  </a:schemeClr>
                </a:solidFill>
              </a:rPr>
              <a:t>=6OinNv8L1vk</a:t>
            </a:r>
          </a:p>
          <a:p>
            <a:endParaRPr lang="en-US" sz="700" dirty="0">
              <a:solidFill>
                <a:schemeClr val="bg1">
                  <a:lumMod val="65000"/>
                </a:schemeClr>
              </a:solidFill>
            </a:endParaRPr>
          </a:p>
        </p:txBody>
      </p:sp>
    </p:spTree>
    <p:extLst>
      <p:ext uri="{BB962C8B-B14F-4D97-AF65-F5344CB8AC3E}">
        <p14:creationId xmlns:p14="http://schemas.microsoft.com/office/powerpoint/2010/main" val="2630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1552-CB7F-CB49-B18E-7FBB03D4BD26}"/>
              </a:ext>
            </a:extLst>
          </p:cNvPr>
          <p:cNvSpPr>
            <a:spLocks noGrp="1"/>
          </p:cNvSpPr>
          <p:nvPr>
            <p:ph type="title"/>
          </p:nvPr>
        </p:nvSpPr>
        <p:spPr>
          <a:xfrm>
            <a:off x="1750591" y="618902"/>
            <a:ext cx="6008746" cy="645300"/>
          </a:xfrm>
        </p:spPr>
        <p:txBody>
          <a:bodyPr/>
          <a:lstStyle/>
          <a:p>
            <a:r>
              <a:rPr lang="en-US" dirty="0"/>
              <a:t>Abstraction Hierarchies: Python </a:t>
            </a:r>
            <a:r>
              <a:rPr lang="en-US" dirty="0" err="1">
                <a:latin typeface="Courier" pitchFamily="2" charset="0"/>
              </a:rPr>
              <a:t>randint</a:t>
            </a:r>
            <a:endParaRPr lang="en-US" dirty="0">
              <a:latin typeface="Courier" pitchFamily="2" charset="0"/>
            </a:endParaRPr>
          </a:p>
        </p:txBody>
      </p:sp>
      <p:sp>
        <p:nvSpPr>
          <p:cNvPr id="4" name="Slide Number Placeholder 3">
            <a:extLst>
              <a:ext uri="{FF2B5EF4-FFF2-40B4-BE49-F238E27FC236}">
                <a16:creationId xmlns:a16="http://schemas.microsoft.com/office/drawing/2014/main" id="{F3644AFD-471C-3140-AB87-12CAF78E52D8}"/>
              </a:ext>
            </a:extLst>
          </p:cNvPr>
          <p:cNvSpPr>
            <a:spLocks noGrp="1"/>
          </p:cNvSpPr>
          <p:nvPr>
            <p:ph type="sldNum" idx="10"/>
          </p:nvPr>
        </p:nvSpPr>
        <p:spPr/>
        <p:txBody>
          <a:bodyPr/>
          <a:lstStyle/>
          <a:p>
            <a:fld id="{8B5C00A3-96FF-6847-8EE9-B9053F472C4E}" type="slidenum">
              <a:rPr lang="en-US" altLang="en-US" smtClean="0"/>
              <a:pPr/>
              <a:t>11</a:t>
            </a:fld>
            <a:endParaRPr lang="en-US" altLang="en-US"/>
          </a:p>
        </p:txBody>
      </p:sp>
      <p:pic>
        <p:nvPicPr>
          <p:cNvPr id="15" name="Picture 14">
            <a:extLst>
              <a:ext uri="{FF2B5EF4-FFF2-40B4-BE49-F238E27FC236}">
                <a16:creationId xmlns:a16="http://schemas.microsoft.com/office/drawing/2014/main" id="{601CE1DE-27AB-F546-8A20-202A9ED9C4CA}"/>
              </a:ext>
            </a:extLst>
          </p:cNvPr>
          <p:cNvPicPr>
            <a:picLocks noChangeAspect="1"/>
          </p:cNvPicPr>
          <p:nvPr/>
        </p:nvPicPr>
        <p:blipFill>
          <a:blip r:embed="rId3"/>
          <a:stretch>
            <a:fillRect/>
          </a:stretch>
        </p:blipFill>
        <p:spPr>
          <a:xfrm>
            <a:off x="2595333" y="2105500"/>
            <a:ext cx="3270127" cy="461665"/>
          </a:xfrm>
          <a:prstGeom prst="rect">
            <a:avLst/>
          </a:prstGeom>
        </p:spPr>
      </p:pic>
      <p:pic>
        <p:nvPicPr>
          <p:cNvPr id="16" name="Picture 15">
            <a:extLst>
              <a:ext uri="{FF2B5EF4-FFF2-40B4-BE49-F238E27FC236}">
                <a16:creationId xmlns:a16="http://schemas.microsoft.com/office/drawing/2014/main" id="{318475F0-77AF-6F43-AC9C-76059A19EE85}"/>
              </a:ext>
            </a:extLst>
          </p:cNvPr>
          <p:cNvPicPr>
            <a:picLocks noChangeAspect="1"/>
          </p:cNvPicPr>
          <p:nvPr/>
        </p:nvPicPr>
        <p:blipFill>
          <a:blip r:embed="rId4"/>
          <a:stretch>
            <a:fillRect/>
          </a:stretch>
        </p:blipFill>
        <p:spPr>
          <a:xfrm>
            <a:off x="2855022" y="1415856"/>
            <a:ext cx="2750748" cy="461664"/>
          </a:xfrm>
          <a:prstGeom prst="rect">
            <a:avLst/>
          </a:prstGeom>
        </p:spPr>
      </p:pic>
      <p:pic>
        <p:nvPicPr>
          <p:cNvPr id="17" name="Picture 16">
            <a:extLst>
              <a:ext uri="{FF2B5EF4-FFF2-40B4-BE49-F238E27FC236}">
                <a16:creationId xmlns:a16="http://schemas.microsoft.com/office/drawing/2014/main" id="{89D5BBFD-2F80-5747-83EA-0BCDC7002B56}"/>
              </a:ext>
            </a:extLst>
          </p:cNvPr>
          <p:cNvPicPr>
            <a:picLocks noChangeAspect="1"/>
          </p:cNvPicPr>
          <p:nvPr/>
        </p:nvPicPr>
        <p:blipFill>
          <a:blip r:embed="rId5"/>
          <a:stretch>
            <a:fillRect/>
          </a:stretch>
        </p:blipFill>
        <p:spPr>
          <a:xfrm>
            <a:off x="2037492" y="2795145"/>
            <a:ext cx="4385808" cy="461664"/>
          </a:xfrm>
          <a:prstGeom prst="rect">
            <a:avLst/>
          </a:prstGeom>
        </p:spPr>
      </p:pic>
      <p:pic>
        <p:nvPicPr>
          <p:cNvPr id="18" name="Picture 17">
            <a:extLst>
              <a:ext uri="{FF2B5EF4-FFF2-40B4-BE49-F238E27FC236}">
                <a16:creationId xmlns:a16="http://schemas.microsoft.com/office/drawing/2014/main" id="{08E3BBA9-3FBB-F245-8B8D-9AAD081646CD}"/>
              </a:ext>
            </a:extLst>
          </p:cNvPr>
          <p:cNvPicPr>
            <a:picLocks noChangeAspect="1"/>
          </p:cNvPicPr>
          <p:nvPr/>
        </p:nvPicPr>
        <p:blipFill>
          <a:blip r:embed="rId6"/>
          <a:stretch>
            <a:fillRect/>
          </a:stretch>
        </p:blipFill>
        <p:spPr>
          <a:xfrm>
            <a:off x="3191652" y="3484789"/>
            <a:ext cx="2077488" cy="461664"/>
          </a:xfrm>
          <a:prstGeom prst="rect">
            <a:avLst/>
          </a:prstGeom>
        </p:spPr>
      </p:pic>
      <p:pic>
        <p:nvPicPr>
          <p:cNvPr id="19" name="Picture 18">
            <a:extLst>
              <a:ext uri="{FF2B5EF4-FFF2-40B4-BE49-F238E27FC236}">
                <a16:creationId xmlns:a16="http://schemas.microsoft.com/office/drawing/2014/main" id="{17196D86-27C1-3E4F-AF3D-A68AB3AEBC58}"/>
              </a:ext>
            </a:extLst>
          </p:cNvPr>
          <p:cNvPicPr>
            <a:picLocks noChangeAspect="1"/>
          </p:cNvPicPr>
          <p:nvPr/>
        </p:nvPicPr>
        <p:blipFill>
          <a:blip r:embed="rId7"/>
          <a:stretch>
            <a:fillRect/>
          </a:stretch>
        </p:blipFill>
        <p:spPr>
          <a:xfrm>
            <a:off x="1345002" y="4174433"/>
            <a:ext cx="5770788" cy="461663"/>
          </a:xfrm>
          <a:prstGeom prst="rect">
            <a:avLst/>
          </a:prstGeom>
        </p:spPr>
      </p:pic>
      <p:sp>
        <p:nvSpPr>
          <p:cNvPr id="20" name="Rectangle 19">
            <a:extLst>
              <a:ext uri="{FF2B5EF4-FFF2-40B4-BE49-F238E27FC236}">
                <a16:creationId xmlns:a16="http://schemas.microsoft.com/office/drawing/2014/main" id="{2C8CE21F-7796-8348-8121-2B2AB76A61D5}"/>
              </a:ext>
            </a:extLst>
          </p:cNvPr>
          <p:cNvSpPr/>
          <p:nvPr/>
        </p:nvSpPr>
        <p:spPr>
          <a:xfrm>
            <a:off x="1393940" y="4811017"/>
            <a:ext cx="6008745" cy="307777"/>
          </a:xfrm>
          <a:prstGeom prst="rect">
            <a:avLst/>
          </a:prstGeom>
        </p:spPr>
        <p:txBody>
          <a:bodyPr wrap="square">
            <a:spAutoFit/>
          </a:bodyPr>
          <a:lstStyle/>
          <a:p>
            <a:r>
              <a:rPr lang="en-US" dirty="0">
                <a:solidFill>
                  <a:schemeClr val="bg1">
                    <a:lumMod val="65000"/>
                  </a:schemeClr>
                </a:solidFill>
              </a:rPr>
              <a:t>Code from: https://</a:t>
            </a:r>
            <a:r>
              <a:rPr lang="en-US" dirty="0" err="1">
                <a:solidFill>
                  <a:schemeClr val="bg1">
                    <a:lumMod val="65000"/>
                  </a:schemeClr>
                </a:solidFill>
              </a:rPr>
              <a:t>github.com</a:t>
            </a:r>
            <a:r>
              <a:rPr lang="en-US" dirty="0">
                <a:solidFill>
                  <a:schemeClr val="bg1">
                    <a:lumMod val="65000"/>
                  </a:schemeClr>
                </a:solidFill>
              </a:rPr>
              <a:t>/python/</a:t>
            </a:r>
            <a:r>
              <a:rPr lang="en-US" dirty="0" err="1">
                <a:solidFill>
                  <a:schemeClr val="bg1">
                    <a:lumMod val="65000"/>
                  </a:schemeClr>
                </a:solidFill>
              </a:rPr>
              <a:t>cpython</a:t>
            </a:r>
            <a:r>
              <a:rPr lang="en-US" dirty="0">
                <a:solidFill>
                  <a:schemeClr val="bg1">
                    <a:lumMod val="65000"/>
                  </a:schemeClr>
                </a:solidFill>
              </a:rPr>
              <a:t>/blob/master/Lib/</a:t>
            </a:r>
            <a:r>
              <a:rPr lang="en-US" dirty="0" err="1">
                <a:solidFill>
                  <a:schemeClr val="bg1">
                    <a:lumMod val="65000"/>
                  </a:schemeClr>
                </a:solidFill>
              </a:rPr>
              <a:t>random.py</a:t>
            </a:r>
            <a:endParaRPr lang="en-US" dirty="0">
              <a:solidFill>
                <a:schemeClr val="bg1">
                  <a:lumMod val="65000"/>
                </a:schemeClr>
              </a:solidFill>
            </a:endParaRPr>
          </a:p>
        </p:txBody>
      </p:sp>
    </p:spTree>
    <p:extLst>
      <p:ext uri="{BB962C8B-B14F-4D97-AF65-F5344CB8AC3E}">
        <p14:creationId xmlns:p14="http://schemas.microsoft.com/office/powerpoint/2010/main" val="27750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F887-1C9E-6E49-8747-93C72888705F}"/>
              </a:ext>
            </a:extLst>
          </p:cNvPr>
          <p:cNvSpPr>
            <a:spLocks noGrp="1"/>
          </p:cNvSpPr>
          <p:nvPr>
            <p:ph type="title"/>
          </p:nvPr>
        </p:nvSpPr>
        <p:spPr>
          <a:xfrm>
            <a:off x="2682696" y="-63252"/>
            <a:ext cx="5761510" cy="645300"/>
          </a:xfrm>
        </p:spPr>
        <p:txBody>
          <a:bodyPr/>
          <a:lstStyle/>
          <a:p>
            <a:r>
              <a:rPr lang="en-US" dirty="0"/>
              <a:t>Abstraction Hierarchies in this Class</a:t>
            </a:r>
          </a:p>
        </p:txBody>
      </p:sp>
      <p:sp>
        <p:nvSpPr>
          <p:cNvPr id="6" name="Slide Number Placeholder 5">
            <a:extLst>
              <a:ext uri="{FF2B5EF4-FFF2-40B4-BE49-F238E27FC236}">
                <a16:creationId xmlns:a16="http://schemas.microsoft.com/office/drawing/2014/main" id="{210F71EE-A0CB-8A42-9AF2-1813CDB4037B}"/>
              </a:ext>
            </a:extLst>
          </p:cNvPr>
          <p:cNvSpPr>
            <a:spLocks noGrp="1"/>
          </p:cNvSpPr>
          <p:nvPr>
            <p:ph type="sldNum" idx="10"/>
          </p:nvPr>
        </p:nvSpPr>
        <p:spPr>
          <a:xfrm>
            <a:off x="14288" y="4693003"/>
            <a:ext cx="547687" cy="357187"/>
          </a:xfrm>
        </p:spPr>
        <p:txBody>
          <a:bodyPr/>
          <a:lstStyle/>
          <a:p>
            <a:fld id="{0E33CD36-5710-C841-8A06-22D1DE6ABAB3}" type="slidenum">
              <a:rPr lang="en-US" altLang="en-US" smtClean="0"/>
              <a:pPr/>
              <a:t>12</a:t>
            </a:fld>
            <a:endParaRPr lang="en-US" altLang="en-US"/>
          </a:p>
        </p:txBody>
      </p:sp>
      <p:grpSp>
        <p:nvGrpSpPr>
          <p:cNvPr id="64" name="Group 63">
            <a:extLst>
              <a:ext uri="{FF2B5EF4-FFF2-40B4-BE49-F238E27FC236}">
                <a16:creationId xmlns:a16="http://schemas.microsoft.com/office/drawing/2014/main" id="{9A655B9C-C374-C040-BDB9-29CEF7A61863}"/>
              </a:ext>
            </a:extLst>
          </p:cNvPr>
          <p:cNvGrpSpPr/>
          <p:nvPr/>
        </p:nvGrpSpPr>
        <p:grpSpPr>
          <a:xfrm>
            <a:off x="2103305" y="707705"/>
            <a:ext cx="1983431" cy="1947465"/>
            <a:chOff x="2103305" y="707705"/>
            <a:chExt cx="1983431" cy="1947465"/>
          </a:xfrm>
        </p:grpSpPr>
        <p:pic>
          <p:nvPicPr>
            <p:cNvPr id="36" name="Picture 35" descr="https://images.ua.prom.st/1093259092_1093259092.jpg?PIMAGE_ID=1093259092">
              <a:hlinkClick r:id="rId3"/>
              <a:extLst>
                <a:ext uri="{FF2B5EF4-FFF2-40B4-BE49-F238E27FC236}">
                  <a16:creationId xmlns:a16="http://schemas.microsoft.com/office/drawing/2014/main" id="{029522E6-FC7C-3E4B-8C98-B22C0993E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05" y="961757"/>
              <a:ext cx="1798430" cy="14986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50E849-87C6-A34B-9722-E449B2FB5127}"/>
                </a:ext>
              </a:extLst>
            </p:cNvPr>
            <p:cNvSpPr txBox="1"/>
            <p:nvPr/>
          </p:nvSpPr>
          <p:spPr>
            <a:xfrm>
              <a:off x="2237253" y="2347393"/>
              <a:ext cx="1715534" cy="307777"/>
            </a:xfrm>
            <a:prstGeom prst="rect">
              <a:avLst/>
            </a:prstGeom>
            <a:noFill/>
          </p:spPr>
          <p:txBody>
            <a:bodyPr wrap="none" rtlCol="0">
              <a:spAutoFit/>
            </a:bodyPr>
            <a:lstStyle/>
            <a:p>
              <a:r>
                <a:rPr lang="en-US" sz="700" dirty="0">
                  <a:solidFill>
                    <a:schemeClr val="bg1">
                      <a:lumMod val="95000"/>
                    </a:schemeClr>
                  </a:solidFill>
                </a:rPr>
                <a:t>Image from: </a:t>
              </a:r>
              <a:r>
                <a:rPr lang="en-US" sz="700" dirty="0">
                  <a:solidFill>
                    <a:schemeClr val="bg1">
                      <a:lumMod val="95000"/>
                    </a:schemeClr>
                  </a:solidFill>
                  <a:hlinkClick r:id="rId5">
                    <a:extLst>
                      <a:ext uri="{A12FA001-AC4F-418D-AE19-62706E023703}">
                        <ahyp:hlinkClr xmlns:ahyp="http://schemas.microsoft.com/office/drawing/2018/hyperlinkcolor" val="tx"/>
                      </a:ext>
                    </a:extLst>
                  </a:hlinkClick>
                </a:rPr>
                <a:t>https://plada.com.ua/</a:t>
              </a:r>
              <a:endParaRPr lang="en-US" sz="700" dirty="0">
                <a:solidFill>
                  <a:schemeClr val="bg1">
                    <a:lumMod val="95000"/>
                  </a:schemeClr>
                </a:solidFill>
              </a:endParaRPr>
            </a:p>
            <a:p>
              <a:r>
                <a:rPr lang="en-US" sz="700" dirty="0">
                  <a:solidFill>
                    <a:schemeClr val="bg1">
                      <a:lumMod val="95000"/>
                    </a:schemeClr>
                  </a:solidFill>
                </a:rPr>
                <a:t>g27814829-pererabotka-loma-othodov</a:t>
              </a:r>
            </a:p>
          </p:txBody>
        </p:sp>
        <p:sp>
          <p:nvSpPr>
            <p:cNvPr id="38" name="TextBox 37">
              <a:extLst>
                <a:ext uri="{FF2B5EF4-FFF2-40B4-BE49-F238E27FC236}">
                  <a16:creationId xmlns:a16="http://schemas.microsoft.com/office/drawing/2014/main" id="{C943496C-D2FA-A746-955F-AB3C63664FCF}"/>
                </a:ext>
              </a:extLst>
            </p:cNvPr>
            <p:cNvSpPr txBox="1"/>
            <p:nvPr/>
          </p:nvSpPr>
          <p:spPr>
            <a:xfrm>
              <a:off x="2103305" y="707705"/>
              <a:ext cx="1983431" cy="307777"/>
            </a:xfrm>
            <a:prstGeom prst="rect">
              <a:avLst/>
            </a:prstGeom>
            <a:noFill/>
          </p:spPr>
          <p:txBody>
            <a:bodyPr wrap="square" rtlCol="0">
              <a:spAutoFit/>
            </a:bodyPr>
            <a:lstStyle/>
            <a:p>
              <a:r>
                <a:rPr lang="en-US" dirty="0">
                  <a:solidFill>
                    <a:schemeClr val="accent5"/>
                  </a:solidFill>
                </a:rPr>
                <a:t>Hardware Abstractions</a:t>
              </a:r>
            </a:p>
          </p:txBody>
        </p:sp>
      </p:grpSp>
      <p:grpSp>
        <p:nvGrpSpPr>
          <p:cNvPr id="67" name="Group 66">
            <a:extLst>
              <a:ext uri="{FF2B5EF4-FFF2-40B4-BE49-F238E27FC236}">
                <a16:creationId xmlns:a16="http://schemas.microsoft.com/office/drawing/2014/main" id="{0A04DE90-32BE-F34B-9880-EA8053CE19C6}"/>
              </a:ext>
            </a:extLst>
          </p:cNvPr>
          <p:cNvGrpSpPr/>
          <p:nvPr/>
        </p:nvGrpSpPr>
        <p:grpSpPr>
          <a:xfrm>
            <a:off x="-5683" y="2993934"/>
            <a:ext cx="2515098" cy="1976449"/>
            <a:chOff x="-5683" y="2993934"/>
            <a:chExt cx="2515098" cy="1976449"/>
          </a:xfrm>
        </p:grpSpPr>
        <p:pic>
          <p:nvPicPr>
            <p:cNvPr id="40" name="Picture 39">
              <a:extLst>
                <a:ext uri="{FF2B5EF4-FFF2-40B4-BE49-F238E27FC236}">
                  <a16:creationId xmlns:a16="http://schemas.microsoft.com/office/drawing/2014/main" id="{8984EFE4-21E5-2E41-A904-4CF2F27CA339}"/>
                </a:ext>
              </a:extLst>
            </p:cNvPr>
            <p:cNvPicPr>
              <a:picLocks noChangeAspect="1"/>
            </p:cNvPicPr>
            <p:nvPr/>
          </p:nvPicPr>
          <p:blipFill>
            <a:blip r:embed="rId6"/>
            <a:stretch>
              <a:fillRect/>
            </a:stretch>
          </p:blipFill>
          <p:spPr>
            <a:xfrm>
              <a:off x="146441" y="3217247"/>
              <a:ext cx="2210851" cy="1397860"/>
            </a:xfrm>
            <a:prstGeom prst="rect">
              <a:avLst/>
            </a:prstGeom>
            <a:effectLst>
              <a:softEdge rad="317500"/>
            </a:effectLst>
          </p:spPr>
        </p:pic>
        <p:sp>
          <p:nvSpPr>
            <p:cNvPr id="41" name="TextBox 40">
              <a:extLst>
                <a:ext uri="{FF2B5EF4-FFF2-40B4-BE49-F238E27FC236}">
                  <a16:creationId xmlns:a16="http://schemas.microsoft.com/office/drawing/2014/main" id="{2160082D-3A98-274D-9E2E-F822CF021262}"/>
                </a:ext>
              </a:extLst>
            </p:cNvPr>
            <p:cNvSpPr txBox="1"/>
            <p:nvPr/>
          </p:nvSpPr>
          <p:spPr>
            <a:xfrm>
              <a:off x="-5683" y="4508718"/>
              <a:ext cx="2515098" cy="461665"/>
            </a:xfrm>
            <a:prstGeom prst="rect">
              <a:avLst/>
            </a:prstGeom>
            <a:noFill/>
          </p:spPr>
          <p:txBody>
            <a:bodyPr wrap="squar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7">
                    <a:extLst>
                      <a:ext uri="{A12FA001-AC4F-418D-AE19-62706E023703}">
                        <ahyp:hlinkClr xmlns:ahyp="http://schemas.microsoft.com/office/drawing/2018/hyperlinkcolor" val="tx"/>
                      </a:ext>
                    </a:extLst>
                  </a:hlinkClick>
                </a:rPr>
                <a:t>https://www.archer.eu/blog/what-makes-functional-programming-a-viable-choice-</a:t>
              </a:r>
              <a:endParaRPr lang="en-US" sz="800" dirty="0">
                <a:solidFill>
                  <a:schemeClr val="bg1">
                    <a:lumMod val="95000"/>
                  </a:schemeClr>
                </a:solidFill>
              </a:endParaRPr>
            </a:p>
            <a:p>
              <a:r>
                <a:rPr lang="en-US" sz="800" dirty="0">
                  <a:solidFill>
                    <a:schemeClr val="bg1">
                      <a:lumMod val="95000"/>
                    </a:schemeClr>
                  </a:solidFill>
                </a:rPr>
                <a:t>for-artificial-intelligence-projects/</a:t>
              </a:r>
            </a:p>
          </p:txBody>
        </p:sp>
        <p:sp>
          <p:nvSpPr>
            <p:cNvPr id="42" name="TextBox 41">
              <a:extLst>
                <a:ext uri="{FF2B5EF4-FFF2-40B4-BE49-F238E27FC236}">
                  <a16:creationId xmlns:a16="http://schemas.microsoft.com/office/drawing/2014/main" id="{A5AB3507-5FFC-E44F-8541-F572D76E1B69}"/>
                </a:ext>
              </a:extLst>
            </p:cNvPr>
            <p:cNvSpPr txBox="1"/>
            <p:nvPr/>
          </p:nvSpPr>
          <p:spPr>
            <a:xfrm>
              <a:off x="244336" y="2993934"/>
              <a:ext cx="2015060" cy="307777"/>
            </a:xfrm>
            <a:prstGeom prst="rect">
              <a:avLst/>
            </a:prstGeom>
            <a:noFill/>
          </p:spPr>
          <p:txBody>
            <a:bodyPr wrap="square" rtlCol="0">
              <a:spAutoFit/>
            </a:bodyPr>
            <a:lstStyle/>
            <a:p>
              <a:r>
                <a:rPr lang="en-US" dirty="0">
                  <a:solidFill>
                    <a:schemeClr val="accent5"/>
                  </a:solidFill>
                </a:rPr>
                <a:t>Language Abstractions</a:t>
              </a:r>
            </a:p>
          </p:txBody>
        </p:sp>
      </p:grpSp>
      <p:grpSp>
        <p:nvGrpSpPr>
          <p:cNvPr id="68" name="Group 67">
            <a:extLst>
              <a:ext uri="{FF2B5EF4-FFF2-40B4-BE49-F238E27FC236}">
                <a16:creationId xmlns:a16="http://schemas.microsoft.com/office/drawing/2014/main" id="{40DE3100-8AAC-2D4F-B98F-53F8854A5B25}"/>
              </a:ext>
            </a:extLst>
          </p:cNvPr>
          <p:cNvGrpSpPr/>
          <p:nvPr/>
        </p:nvGrpSpPr>
        <p:grpSpPr>
          <a:xfrm>
            <a:off x="2302822" y="2866926"/>
            <a:ext cx="2400016" cy="2103457"/>
            <a:chOff x="2302822" y="2866926"/>
            <a:chExt cx="2400016" cy="2103457"/>
          </a:xfrm>
        </p:grpSpPr>
        <p:pic>
          <p:nvPicPr>
            <p:cNvPr id="44" name="Picture 43">
              <a:extLst>
                <a:ext uri="{FF2B5EF4-FFF2-40B4-BE49-F238E27FC236}">
                  <a16:creationId xmlns:a16="http://schemas.microsoft.com/office/drawing/2014/main" id="{CC349B76-1096-E44D-9D7E-203AEFF2DE94}"/>
                </a:ext>
              </a:extLst>
            </p:cNvPr>
            <p:cNvPicPr>
              <a:picLocks noChangeAspect="1"/>
            </p:cNvPicPr>
            <p:nvPr/>
          </p:nvPicPr>
          <p:blipFill>
            <a:blip r:embed="rId8"/>
            <a:stretch>
              <a:fillRect/>
            </a:stretch>
          </p:blipFill>
          <p:spPr>
            <a:xfrm>
              <a:off x="2398189" y="3174254"/>
              <a:ext cx="2209283" cy="1483847"/>
            </a:xfrm>
            <a:prstGeom prst="rect">
              <a:avLst/>
            </a:prstGeom>
            <a:effectLst>
              <a:softEdge rad="317500"/>
            </a:effectLst>
          </p:spPr>
        </p:pic>
        <p:sp>
          <p:nvSpPr>
            <p:cNvPr id="45" name="TextBox 44">
              <a:extLst>
                <a:ext uri="{FF2B5EF4-FFF2-40B4-BE49-F238E27FC236}">
                  <a16:creationId xmlns:a16="http://schemas.microsoft.com/office/drawing/2014/main" id="{90231CF3-6FB2-384E-94FE-C98CED1F9453}"/>
                </a:ext>
              </a:extLst>
            </p:cNvPr>
            <p:cNvSpPr txBox="1"/>
            <p:nvPr/>
          </p:nvSpPr>
          <p:spPr>
            <a:xfrm>
              <a:off x="2302822" y="4508718"/>
              <a:ext cx="2400016" cy="461665"/>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https://www.mychoicesoftware.com/</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blogs/news/why-do-so-many-companies-use-</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windows-os</a:t>
              </a:r>
              <a:endParaRPr lang="en-US" sz="800" dirty="0">
                <a:solidFill>
                  <a:schemeClr val="bg1">
                    <a:lumMod val="95000"/>
                  </a:schemeClr>
                </a:solidFill>
              </a:endParaRPr>
            </a:p>
          </p:txBody>
        </p:sp>
        <p:sp>
          <p:nvSpPr>
            <p:cNvPr id="46" name="TextBox 45">
              <a:extLst>
                <a:ext uri="{FF2B5EF4-FFF2-40B4-BE49-F238E27FC236}">
                  <a16:creationId xmlns:a16="http://schemas.microsoft.com/office/drawing/2014/main" id="{1423E8C4-042A-3A4D-BCA8-22EBCA356644}"/>
                </a:ext>
              </a:extLst>
            </p:cNvPr>
            <p:cNvSpPr txBox="1"/>
            <p:nvPr/>
          </p:nvSpPr>
          <p:spPr>
            <a:xfrm>
              <a:off x="2649071" y="2866926"/>
              <a:ext cx="1707519" cy="523220"/>
            </a:xfrm>
            <a:prstGeom prst="rect">
              <a:avLst/>
            </a:prstGeom>
            <a:noFill/>
          </p:spPr>
          <p:txBody>
            <a:bodyPr wrap="none" rtlCol="0">
              <a:spAutoFit/>
            </a:bodyPr>
            <a:lstStyle/>
            <a:p>
              <a:r>
                <a:rPr lang="en-US" dirty="0">
                  <a:solidFill>
                    <a:schemeClr val="accent5"/>
                  </a:solidFill>
                </a:rPr>
                <a:t>Operating Systems</a:t>
              </a:r>
            </a:p>
            <a:p>
              <a:pPr algn="ctr"/>
              <a:r>
                <a:rPr lang="en-US" dirty="0">
                  <a:solidFill>
                    <a:schemeClr val="accent5"/>
                  </a:solidFill>
                </a:rPr>
                <a:t>Abstractions</a:t>
              </a:r>
            </a:p>
          </p:txBody>
        </p:sp>
      </p:grpSp>
      <p:grpSp>
        <p:nvGrpSpPr>
          <p:cNvPr id="69" name="Group 68">
            <a:extLst>
              <a:ext uri="{FF2B5EF4-FFF2-40B4-BE49-F238E27FC236}">
                <a16:creationId xmlns:a16="http://schemas.microsoft.com/office/drawing/2014/main" id="{294945F2-04F0-DC40-A763-35D5047225B0}"/>
              </a:ext>
            </a:extLst>
          </p:cNvPr>
          <p:cNvGrpSpPr/>
          <p:nvPr/>
        </p:nvGrpSpPr>
        <p:grpSpPr>
          <a:xfrm>
            <a:off x="4583419" y="2974648"/>
            <a:ext cx="2218864" cy="1934179"/>
            <a:chOff x="4583419" y="2974648"/>
            <a:chExt cx="2218864" cy="1934179"/>
          </a:xfrm>
        </p:grpSpPr>
        <p:pic>
          <p:nvPicPr>
            <p:cNvPr id="48" name="Picture 47">
              <a:extLst>
                <a:ext uri="{FF2B5EF4-FFF2-40B4-BE49-F238E27FC236}">
                  <a16:creationId xmlns:a16="http://schemas.microsoft.com/office/drawing/2014/main" id="{36564546-64A6-E145-947A-C350AA488390}"/>
                </a:ext>
              </a:extLst>
            </p:cNvPr>
            <p:cNvPicPr>
              <a:picLocks noChangeAspect="1"/>
            </p:cNvPicPr>
            <p:nvPr/>
          </p:nvPicPr>
          <p:blipFill>
            <a:blip r:embed="rId10"/>
            <a:stretch>
              <a:fillRect/>
            </a:stretch>
          </p:blipFill>
          <p:spPr>
            <a:xfrm>
              <a:off x="4583419" y="3176556"/>
              <a:ext cx="2218864" cy="1479242"/>
            </a:xfrm>
            <a:prstGeom prst="rect">
              <a:avLst/>
            </a:prstGeom>
            <a:effectLst>
              <a:softEdge rad="317500"/>
            </a:effectLst>
          </p:spPr>
        </p:pic>
        <p:sp>
          <p:nvSpPr>
            <p:cNvPr id="49" name="TextBox 48">
              <a:extLst>
                <a:ext uri="{FF2B5EF4-FFF2-40B4-BE49-F238E27FC236}">
                  <a16:creationId xmlns:a16="http://schemas.microsoft.com/office/drawing/2014/main" id="{0AA270E1-0985-1C4C-BFC2-B14B655F80EC}"/>
                </a:ext>
              </a:extLst>
            </p:cNvPr>
            <p:cNvSpPr txBox="1"/>
            <p:nvPr/>
          </p:nvSpPr>
          <p:spPr>
            <a:xfrm>
              <a:off x="4717264" y="4570273"/>
              <a:ext cx="1951175"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https://dealna.com/Article/</a:t>
              </a:r>
            </a:p>
            <a:p>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Post/6564/</a:t>
              </a:r>
              <a:r>
                <a:rPr lang="en-US" sz="800" dirty="0">
                  <a:solidFill>
                    <a:schemeClr val="bg1">
                      <a:lumMod val="95000"/>
                    </a:schemeClr>
                  </a:solidFill>
                </a:rPr>
                <a:t>Networking-Accessories</a:t>
              </a:r>
            </a:p>
          </p:txBody>
        </p:sp>
        <p:sp>
          <p:nvSpPr>
            <p:cNvPr id="50" name="TextBox 49">
              <a:extLst>
                <a:ext uri="{FF2B5EF4-FFF2-40B4-BE49-F238E27FC236}">
                  <a16:creationId xmlns:a16="http://schemas.microsoft.com/office/drawing/2014/main" id="{A196845F-5E5E-5840-B66F-77055D3D189F}"/>
                </a:ext>
              </a:extLst>
            </p:cNvPr>
            <p:cNvSpPr txBox="1"/>
            <p:nvPr/>
          </p:nvSpPr>
          <p:spPr>
            <a:xfrm>
              <a:off x="4639646" y="2974648"/>
              <a:ext cx="2106410" cy="307777"/>
            </a:xfrm>
            <a:prstGeom prst="rect">
              <a:avLst/>
            </a:prstGeom>
            <a:noFill/>
          </p:spPr>
          <p:txBody>
            <a:bodyPr wrap="none" rtlCol="0">
              <a:spAutoFit/>
            </a:bodyPr>
            <a:lstStyle/>
            <a:p>
              <a:r>
                <a:rPr lang="en-US" dirty="0">
                  <a:solidFill>
                    <a:schemeClr val="accent5"/>
                  </a:solidFill>
                </a:rPr>
                <a:t>Networking Abstractions</a:t>
              </a:r>
            </a:p>
          </p:txBody>
        </p:sp>
      </p:grpSp>
      <p:grpSp>
        <p:nvGrpSpPr>
          <p:cNvPr id="70" name="Group 69">
            <a:extLst>
              <a:ext uri="{FF2B5EF4-FFF2-40B4-BE49-F238E27FC236}">
                <a16:creationId xmlns:a16="http://schemas.microsoft.com/office/drawing/2014/main" id="{7E72BD29-2B7A-504A-99CF-D787E2269C9D}"/>
              </a:ext>
            </a:extLst>
          </p:cNvPr>
          <p:cNvGrpSpPr/>
          <p:nvPr/>
        </p:nvGrpSpPr>
        <p:grpSpPr>
          <a:xfrm>
            <a:off x="6945356" y="2974648"/>
            <a:ext cx="1770036" cy="1934179"/>
            <a:chOff x="6945356" y="2974648"/>
            <a:chExt cx="1770036" cy="1934179"/>
          </a:xfrm>
        </p:grpSpPr>
        <p:pic>
          <p:nvPicPr>
            <p:cNvPr id="52" name="Picture 51">
              <a:extLst>
                <a:ext uri="{FF2B5EF4-FFF2-40B4-BE49-F238E27FC236}">
                  <a16:creationId xmlns:a16="http://schemas.microsoft.com/office/drawing/2014/main" id="{BC36AD8D-C473-5D41-B3B8-C0130DA8866F}"/>
                </a:ext>
              </a:extLst>
            </p:cNvPr>
            <p:cNvPicPr>
              <a:picLocks noChangeAspect="1"/>
            </p:cNvPicPr>
            <p:nvPr/>
          </p:nvPicPr>
          <p:blipFill>
            <a:blip r:embed="rId12"/>
            <a:stretch>
              <a:fillRect/>
            </a:stretch>
          </p:blipFill>
          <p:spPr>
            <a:xfrm>
              <a:off x="6980748" y="3106426"/>
              <a:ext cx="1699252" cy="1619502"/>
            </a:xfrm>
            <a:prstGeom prst="rect">
              <a:avLst/>
            </a:prstGeom>
            <a:effectLst>
              <a:softEdge rad="317500"/>
            </a:effectLst>
          </p:spPr>
        </p:pic>
        <p:sp>
          <p:nvSpPr>
            <p:cNvPr id="53" name="TextBox 52">
              <a:extLst>
                <a:ext uri="{FF2B5EF4-FFF2-40B4-BE49-F238E27FC236}">
                  <a16:creationId xmlns:a16="http://schemas.microsoft.com/office/drawing/2014/main" id="{A04ED6E3-ABD2-0244-84E2-4E34D46CAB11}"/>
                </a:ext>
              </a:extLst>
            </p:cNvPr>
            <p:cNvSpPr txBox="1"/>
            <p:nvPr/>
          </p:nvSpPr>
          <p:spPr>
            <a:xfrm>
              <a:off x="6945356" y="4570273"/>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3">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
          <p:nvSpPr>
            <p:cNvPr id="54" name="TextBox 53">
              <a:extLst>
                <a:ext uri="{FF2B5EF4-FFF2-40B4-BE49-F238E27FC236}">
                  <a16:creationId xmlns:a16="http://schemas.microsoft.com/office/drawing/2014/main" id="{AD4A1453-DDDD-F443-B24B-8E3D9926E5E5}"/>
                </a:ext>
              </a:extLst>
            </p:cNvPr>
            <p:cNvSpPr txBox="1"/>
            <p:nvPr/>
          </p:nvSpPr>
          <p:spPr>
            <a:xfrm>
              <a:off x="7033175" y="2974648"/>
              <a:ext cx="1594399" cy="307777"/>
            </a:xfrm>
            <a:prstGeom prst="rect">
              <a:avLst/>
            </a:prstGeom>
            <a:noFill/>
          </p:spPr>
          <p:txBody>
            <a:bodyPr wrap="square" rtlCol="0">
              <a:spAutoFit/>
            </a:bodyPr>
            <a:lstStyle/>
            <a:p>
              <a:r>
                <a:rPr lang="en-US" dirty="0">
                  <a:solidFill>
                    <a:schemeClr val="accent5"/>
                  </a:solidFill>
                </a:rPr>
                <a:t>Web Abstractions</a:t>
              </a:r>
            </a:p>
          </p:txBody>
        </p:sp>
      </p:grpSp>
      <p:grpSp>
        <p:nvGrpSpPr>
          <p:cNvPr id="65" name="Group 64">
            <a:extLst>
              <a:ext uri="{FF2B5EF4-FFF2-40B4-BE49-F238E27FC236}">
                <a16:creationId xmlns:a16="http://schemas.microsoft.com/office/drawing/2014/main" id="{633C3354-9AB5-604B-A17D-E8A05B0CC475}"/>
              </a:ext>
            </a:extLst>
          </p:cNvPr>
          <p:cNvGrpSpPr/>
          <p:nvPr/>
        </p:nvGrpSpPr>
        <p:grpSpPr>
          <a:xfrm>
            <a:off x="4240204" y="707705"/>
            <a:ext cx="2268570" cy="2101353"/>
            <a:chOff x="4240204" y="707705"/>
            <a:chExt cx="2268570" cy="2101353"/>
          </a:xfrm>
        </p:grpSpPr>
        <p:pic>
          <p:nvPicPr>
            <p:cNvPr id="56" name="Picture 55">
              <a:extLst>
                <a:ext uri="{FF2B5EF4-FFF2-40B4-BE49-F238E27FC236}">
                  <a16:creationId xmlns:a16="http://schemas.microsoft.com/office/drawing/2014/main" id="{60C907FF-0E97-3747-B7D5-5E2314706BB3}"/>
                </a:ext>
              </a:extLst>
            </p:cNvPr>
            <p:cNvPicPr>
              <a:picLocks noChangeAspect="1"/>
            </p:cNvPicPr>
            <p:nvPr/>
          </p:nvPicPr>
          <p:blipFill>
            <a:blip r:embed="rId14"/>
            <a:stretch>
              <a:fillRect/>
            </a:stretch>
          </p:blipFill>
          <p:spPr>
            <a:xfrm>
              <a:off x="4393265" y="961756"/>
              <a:ext cx="1962448" cy="1445339"/>
            </a:xfrm>
            <a:prstGeom prst="rect">
              <a:avLst/>
            </a:prstGeom>
            <a:effectLst>
              <a:softEdge rad="127000"/>
            </a:effectLst>
          </p:spPr>
        </p:pic>
        <p:sp>
          <p:nvSpPr>
            <p:cNvPr id="57" name="TextBox 56">
              <a:extLst>
                <a:ext uri="{FF2B5EF4-FFF2-40B4-BE49-F238E27FC236}">
                  <a16:creationId xmlns:a16="http://schemas.microsoft.com/office/drawing/2014/main" id="{9766A3CF-E155-6446-9CEC-B60ACAEDF445}"/>
                </a:ext>
              </a:extLst>
            </p:cNvPr>
            <p:cNvSpPr txBox="1"/>
            <p:nvPr/>
          </p:nvSpPr>
          <p:spPr>
            <a:xfrm>
              <a:off x="4240204" y="2347393"/>
              <a:ext cx="2268570" cy="461665"/>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https://mse238blog.stanford.edu</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/2017/08/jaydchen/five-thoughts-on-analytics-</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ai-and-automation/</a:t>
              </a:r>
              <a:endParaRPr lang="en-US" sz="700" dirty="0">
                <a:solidFill>
                  <a:schemeClr val="bg1">
                    <a:lumMod val="95000"/>
                  </a:schemeClr>
                </a:solidFill>
              </a:endParaRPr>
            </a:p>
          </p:txBody>
        </p:sp>
        <p:sp>
          <p:nvSpPr>
            <p:cNvPr id="58" name="TextBox 57">
              <a:extLst>
                <a:ext uri="{FF2B5EF4-FFF2-40B4-BE49-F238E27FC236}">
                  <a16:creationId xmlns:a16="http://schemas.microsoft.com/office/drawing/2014/main" id="{99909E0E-7CA5-5B4D-B42B-87A0EDFF2611}"/>
                </a:ext>
              </a:extLst>
            </p:cNvPr>
            <p:cNvSpPr txBox="1"/>
            <p:nvPr/>
          </p:nvSpPr>
          <p:spPr>
            <a:xfrm>
              <a:off x="4587003" y="707705"/>
              <a:ext cx="1574972" cy="307777"/>
            </a:xfrm>
            <a:prstGeom prst="rect">
              <a:avLst/>
            </a:prstGeom>
            <a:noFill/>
          </p:spPr>
          <p:txBody>
            <a:bodyPr wrap="square" rtlCol="0">
              <a:spAutoFit/>
            </a:bodyPr>
            <a:lstStyle/>
            <a:p>
              <a:r>
                <a:rPr lang="en-US" dirty="0">
                  <a:solidFill>
                    <a:schemeClr val="accent5"/>
                  </a:solidFill>
                </a:rPr>
                <a:t>Data Abstractions</a:t>
              </a:r>
            </a:p>
          </p:txBody>
        </p:sp>
      </p:grpSp>
      <p:grpSp>
        <p:nvGrpSpPr>
          <p:cNvPr id="66" name="Group 65">
            <a:extLst>
              <a:ext uri="{FF2B5EF4-FFF2-40B4-BE49-F238E27FC236}">
                <a16:creationId xmlns:a16="http://schemas.microsoft.com/office/drawing/2014/main" id="{5D9A664C-200E-3143-A85D-FA5A79E2581C}"/>
              </a:ext>
            </a:extLst>
          </p:cNvPr>
          <p:cNvGrpSpPr/>
          <p:nvPr/>
        </p:nvGrpSpPr>
        <p:grpSpPr>
          <a:xfrm>
            <a:off x="6691274" y="707705"/>
            <a:ext cx="2141933" cy="1978242"/>
            <a:chOff x="6691274" y="707705"/>
            <a:chExt cx="2141933" cy="1978242"/>
          </a:xfrm>
        </p:grpSpPr>
        <p:pic>
          <p:nvPicPr>
            <p:cNvPr id="60" name="Picture 59">
              <a:extLst>
                <a:ext uri="{FF2B5EF4-FFF2-40B4-BE49-F238E27FC236}">
                  <a16:creationId xmlns:a16="http://schemas.microsoft.com/office/drawing/2014/main" id="{BB3843AF-C532-8146-ACD8-72DC25111759}"/>
                </a:ext>
              </a:extLst>
            </p:cNvPr>
            <p:cNvPicPr>
              <a:picLocks noChangeAspect="1"/>
            </p:cNvPicPr>
            <p:nvPr/>
          </p:nvPicPr>
          <p:blipFill>
            <a:blip r:embed="rId16"/>
            <a:stretch>
              <a:fillRect/>
            </a:stretch>
          </p:blipFill>
          <p:spPr>
            <a:xfrm>
              <a:off x="6712515" y="961756"/>
              <a:ext cx="2099450" cy="1385637"/>
            </a:xfrm>
            <a:prstGeom prst="rect">
              <a:avLst/>
            </a:prstGeom>
            <a:effectLst>
              <a:softEdge rad="127000"/>
            </a:effectLst>
          </p:spPr>
        </p:pic>
        <p:sp>
          <p:nvSpPr>
            <p:cNvPr id="61" name="TextBox 60">
              <a:extLst>
                <a:ext uri="{FF2B5EF4-FFF2-40B4-BE49-F238E27FC236}">
                  <a16:creationId xmlns:a16="http://schemas.microsoft.com/office/drawing/2014/main" id="{842E8825-4D02-C94E-9A7C-60F229AB61E6}"/>
                </a:ext>
              </a:extLst>
            </p:cNvPr>
            <p:cNvSpPr txBox="1"/>
            <p:nvPr/>
          </p:nvSpPr>
          <p:spPr>
            <a:xfrm>
              <a:off x="6691274" y="2347393"/>
              <a:ext cx="2141933" cy="338554"/>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https://history-computer.com/</a:t>
              </a:r>
            </a:p>
            <a:p>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ModernComputer/Electronic/Colossus.html</a:t>
              </a:r>
              <a:endParaRPr lang="en-US" sz="700" dirty="0">
                <a:solidFill>
                  <a:schemeClr val="bg1">
                    <a:lumMod val="95000"/>
                  </a:schemeClr>
                </a:solidFill>
              </a:endParaRPr>
            </a:p>
          </p:txBody>
        </p:sp>
        <p:sp>
          <p:nvSpPr>
            <p:cNvPr id="62" name="TextBox 61">
              <a:extLst>
                <a:ext uri="{FF2B5EF4-FFF2-40B4-BE49-F238E27FC236}">
                  <a16:creationId xmlns:a16="http://schemas.microsoft.com/office/drawing/2014/main" id="{B1F08ACE-51B9-1942-AFC3-18E7C61620BA}"/>
                </a:ext>
              </a:extLst>
            </p:cNvPr>
            <p:cNvSpPr txBox="1"/>
            <p:nvPr/>
          </p:nvSpPr>
          <p:spPr>
            <a:xfrm>
              <a:off x="6822447" y="707705"/>
              <a:ext cx="1879587" cy="307777"/>
            </a:xfrm>
            <a:prstGeom prst="rect">
              <a:avLst/>
            </a:prstGeom>
            <a:noFill/>
          </p:spPr>
          <p:txBody>
            <a:bodyPr wrap="square" rtlCol="0">
              <a:spAutoFit/>
            </a:bodyPr>
            <a:lstStyle/>
            <a:p>
              <a:r>
                <a:rPr lang="en-US" dirty="0">
                  <a:solidFill>
                    <a:schemeClr val="accent5"/>
                  </a:solidFill>
                </a:rPr>
                <a:t>Machine Abstractions</a:t>
              </a:r>
            </a:p>
          </p:txBody>
        </p:sp>
      </p:grpSp>
    </p:spTree>
    <p:extLst>
      <p:ext uri="{BB962C8B-B14F-4D97-AF65-F5344CB8AC3E}">
        <p14:creationId xmlns:p14="http://schemas.microsoft.com/office/powerpoint/2010/main" val="2835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dissolv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dissolv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dissolv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dissolv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1D192-AC4D-2940-90FE-3A240E1F2E48}"/>
              </a:ext>
            </a:extLst>
          </p:cNvPr>
          <p:cNvSpPr>
            <a:spLocks noGrp="1"/>
          </p:cNvSpPr>
          <p:nvPr>
            <p:ph type="title"/>
          </p:nvPr>
        </p:nvSpPr>
        <p:spPr>
          <a:xfrm>
            <a:off x="2426382" y="415277"/>
            <a:ext cx="5677093" cy="645300"/>
          </a:xfrm>
        </p:spPr>
        <p:txBody>
          <a:bodyPr/>
          <a:lstStyle/>
          <a:p>
            <a:r>
              <a:rPr lang="en-US" dirty="0"/>
              <a:t>The Philosophical: </a:t>
            </a:r>
            <a:br>
              <a:rPr lang="en-US" dirty="0"/>
            </a:br>
            <a:r>
              <a:rPr lang="en-US" dirty="0"/>
              <a:t>	Breadth of Topics / Narrow Depth</a:t>
            </a:r>
          </a:p>
        </p:txBody>
      </p:sp>
      <p:sp>
        <p:nvSpPr>
          <p:cNvPr id="6" name="Slide Number Placeholder 5">
            <a:extLst>
              <a:ext uri="{FF2B5EF4-FFF2-40B4-BE49-F238E27FC236}">
                <a16:creationId xmlns:a16="http://schemas.microsoft.com/office/drawing/2014/main" id="{10427F30-13E0-704C-8B39-7493C8F85182}"/>
              </a:ext>
            </a:extLst>
          </p:cNvPr>
          <p:cNvSpPr>
            <a:spLocks noGrp="1"/>
          </p:cNvSpPr>
          <p:nvPr>
            <p:ph type="sldNum" idx="10"/>
          </p:nvPr>
        </p:nvSpPr>
        <p:spPr/>
        <p:txBody>
          <a:bodyPr/>
          <a:lstStyle/>
          <a:p>
            <a:fld id="{0E33CD36-5710-C841-8A06-22D1DE6ABAB3}" type="slidenum">
              <a:rPr lang="en-US" altLang="en-US" smtClean="0"/>
              <a:pPr/>
              <a:t>13</a:t>
            </a:fld>
            <a:endParaRPr lang="en-US" altLang="en-US"/>
          </a:p>
        </p:txBody>
      </p:sp>
      <p:grpSp>
        <p:nvGrpSpPr>
          <p:cNvPr id="9" name="Group 8">
            <a:extLst>
              <a:ext uri="{FF2B5EF4-FFF2-40B4-BE49-F238E27FC236}">
                <a16:creationId xmlns:a16="http://schemas.microsoft.com/office/drawing/2014/main" id="{6B475100-C998-1A4A-91DB-03980AAA838B}"/>
              </a:ext>
            </a:extLst>
          </p:cNvPr>
          <p:cNvGrpSpPr/>
          <p:nvPr/>
        </p:nvGrpSpPr>
        <p:grpSpPr>
          <a:xfrm>
            <a:off x="561975" y="2495404"/>
            <a:ext cx="2785241" cy="1931771"/>
            <a:chOff x="3643391" y="2253666"/>
            <a:chExt cx="2785241" cy="1931771"/>
          </a:xfrm>
        </p:grpSpPr>
        <p:pic>
          <p:nvPicPr>
            <p:cNvPr id="1028" name="Picture 4">
              <a:extLst>
                <a:ext uri="{FF2B5EF4-FFF2-40B4-BE49-F238E27FC236}">
                  <a16:creationId xmlns:a16="http://schemas.microsoft.com/office/drawing/2014/main" id="{6F2E804C-62D1-C640-952F-E7B800D0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3E4F3A-C73B-7042-A82E-4C40A2F9E625}"/>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3D1F0A33-176D-1147-8368-FC4A72D0B3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561974" y="250064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74D18E-56A5-9F46-BDF4-35B1DC6FBD39}"/>
              </a:ext>
            </a:extLst>
          </p:cNvPr>
          <p:cNvGrpSpPr/>
          <p:nvPr/>
        </p:nvGrpSpPr>
        <p:grpSpPr>
          <a:xfrm>
            <a:off x="2573855" y="1701873"/>
            <a:ext cx="2785241" cy="1931771"/>
            <a:chOff x="3643391" y="2253666"/>
            <a:chExt cx="2785241" cy="1931771"/>
          </a:xfrm>
        </p:grpSpPr>
        <p:pic>
          <p:nvPicPr>
            <p:cNvPr id="18" name="Picture 4">
              <a:extLst>
                <a:ext uri="{FF2B5EF4-FFF2-40B4-BE49-F238E27FC236}">
                  <a16:creationId xmlns:a16="http://schemas.microsoft.com/office/drawing/2014/main" id="{524C202B-F71C-4C44-BD06-581DD1631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D5ADFF0-B3A1-9644-AB65-F5FC31AF561D}"/>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a:extLst>
              <a:ext uri="{FF2B5EF4-FFF2-40B4-BE49-F238E27FC236}">
                <a16:creationId xmlns:a16="http://schemas.microsoft.com/office/drawing/2014/main" id="{0194C8B5-C919-EE4A-A9CB-FCF1096610C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2573854" y="1707114"/>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E53FE5E-45D0-2C4A-8E53-727C43BFA3EF}"/>
              </a:ext>
            </a:extLst>
          </p:cNvPr>
          <p:cNvGrpSpPr/>
          <p:nvPr/>
        </p:nvGrpSpPr>
        <p:grpSpPr>
          <a:xfrm>
            <a:off x="4486753" y="2652444"/>
            <a:ext cx="2785241" cy="1931771"/>
            <a:chOff x="3643391" y="2253666"/>
            <a:chExt cx="2785241" cy="1931771"/>
          </a:xfrm>
        </p:grpSpPr>
        <p:pic>
          <p:nvPicPr>
            <p:cNvPr id="22" name="Picture 4">
              <a:extLst>
                <a:ext uri="{FF2B5EF4-FFF2-40B4-BE49-F238E27FC236}">
                  <a16:creationId xmlns:a16="http://schemas.microsoft.com/office/drawing/2014/main" id="{1093C94E-B949-264F-8EB7-C975918D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E67D92-3E68-A440-BB95-A450544CD7DC}"/>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26F1DB3D-2B2D-7947-8DDF-E3D08C380B0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4486752" y="265768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A7BAD09-F9E8-DF4D-9C74-1304DAAFD7AF}"/>
              </a:ext>
            </a:extLst>
          </p:cNvPr>
          <p:cNvGrpSpPr/>
          <p:nvPr/>
        </p:nvGrpSpPr>
        <p:grpSpPr>
          <a:xfrm>
            <a:off x="6195689" y="1359406"/>
            <a:ext cx="2785241" cy="1931771"/>
            <a:chOff x="3643391" y="2253666"/>
            <a:chExt cx="2785241" cy="1931771"/>
          </a:xfrm>
        </p:grpSpPr>
        <p:pic>
          <p:nvPicPr>
            <p:cNvPr id="26" name="Picture 4">
              <a:extLst>
                <a:ext uri="{FF2B5EF4-FFF2-40B4-BE49-F238E27FC236}">
                  <a16:creationId xmlns:a16="http://schemas.microsoft.com/office/drawing/2014/main" id="{BA2CACB8-7882-DD47-ACB7-B4254C8D9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DD9BA5C-D496-9549-874C-BFDC1E0DF23F}"/>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
            <a:extLst>
              <a:ext uri="{FF2B5EF4-FFF2-40B4-BE49-F238E27FC236}">
                <a16:creationId xmlns:a16="http://schemas.microsoft.com/office/drawing/2014/main" id="{8B8BDA3F-09C9-2843-979B-75933B43E34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6195688" y="1364647"/>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C18C6D4-9A64-824A-A034-9F71599A8905}"/>
              </a:ext>
            </a:extLst>
          </p:cNvPr>
          <p:cNvGrpSpPr/>
          <p:nvPr/>
        </p:nvGrpSpPr>
        <p:grpSpPr>
          <a:xfrm>
            <a:off x="5834100" y="4834101"/>
            <a:ext cx="2188567" cy="261610"/>
            <a:chOff x="-94591" y="4881890"/>
            <a:chExt cx="2188567" cy="261610"/>
          </a:xfrm>
        </p:grpSpPr>
        <p:sp>
          <p:nvSpPr>
            <p:cNvPr id="30" name="TextBox 29">
              <a:extLst>
                <a:ext uri="{FF2B5EF4-FFF2-40B4-BE49-F238E27FC236}">
                  <a16:creationId xmlns:a16="http://schemas.microsoft.com/office/drawing/2014/main" id="{9F9D10AD-9673-7F46-BF5F-0D8CCAA85DA8}"/>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31" name="Picture 30">
              <a:extLst>
                <a:ext uri="{FF2B5EF4-FFF2-40B4-BE49-F238E27FC236}">
                  <a16:creationId xmlns:a16="http://schemas.microsoft.com/office/drawing/2014/main" id="{CAF7EA47-9523-8340-9860-9AFB1338B88B}"/>
                </a:ext>
              </a:extLst>
            </p:cNvPr>
            <p:cNvPicPr>
              <a:picLocks noChangeAspect="1"/>
            </p:cNvPicPr>
            <p:nvPr/>
          </p:nvPicPr>
          <p:blipFill>
            <a:blip r:embed="rId6"/>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16071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xit" presetSubtype="0" fill="hold" nodeType="withEffect">
                                  <p:stCondLst>
                                    <p:cond delay="0"/>
                                  </p:stCondLst>
                                  <p:childTnLst>
                                    <p:animEffect transition="out" filter="dissolv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297F-F249-CE4D-8166-7B3C18E62F3F}"/>
              </a:ext>
            </a:extLst>
          </p:cNvPr>
          <p:cNvSpPr>
            <a:spLocks noGrp="1"/>
          </p:cNvSpPr>
          <p:nvPr>
            <p:ph type="title"/>
          </p:nvPr>
        </p:nvSpPr>
        <p:spPr/>
        <p:txBody>
          <a:bodyPr/>
          <a:lstStyle/>
          <a:p>
            <a:r>
              <a:rPr lang="en-US" sz="3200" dirty="0">
                <a:latin typeface="Courier" pitchFamily="2" charset="0"/>
              </a:rPr>
              <a:t>int</a:t>
            </a:r>
            <a:r>
              <a:rPr lang="en-US" sz="3200" dirty="0"/>
              <a:t> as an Abstraction</a:t>
            </a:r>
          </a:p>
        </p:txBody>
      </p:sp>
      <p:sp>
        <p:nvSpPr>
          <p:cNvPr id="4" name="Slide Number Placeholder 3">
            <a:extLst>
              <a:ext uri="{FF2B5EF4-FFF2-40B4-BE49-F238E27FC236}">
                <a16:creationId xmlns:a16="http://schemas.microsoft.com/office/drawing/2014/main" id="{5330025D-BB60-9148-AC1E-7CD92DFF8424}"/>
              </a:ext>
            </a:extLst>
          </p:cNvPr>
          <p:cNvSpPr>
            <a:spLocks noGrp="1"/>
          </p:cNvSpPr>
          <p:nvPr>
            <p:ph type="sldNum" idx="10"/>
          </p:nvPr>
        </p:nvSpPr>
        <p:spPr/>
        <p:txBody>
          <a:bodyPr/>
          <a:lstStyle/>
          <a:p>
            <a:fld id="{8B5C00A3-96FF-6847-8EE9-B9053F472C4E}" type="slidenum">
              <a:rPr lang="en-US" altLang="en-US" smtClean="0"/>
              <a:pPr/>
              <a:t>14</a:t>
            </a:fld>
            <a:endParaRPr lang="en-US" altLang="en-US"/>
          </a:p>
        </p:txBody>
      </p:sp>
      <p:pic>
        <p:nvPicPr>
          <p:cNvPr id="6" name="Picture 5">
            <a:extLst>
              <a:ext uri="{FF2B5EF4-FFF2-40B4-BE49-F238E27FC236}">
                <a16:creationId xmlns:a16="http://schemas.microsoft.com/office/drawing/2014/main" id="{7070B9C8-F357-DF4E-82BE-04462C0D133C}"/>
              </a:ext>
            </a:extLst>
          </p:cNvPr>
          <p:cNvPicPr>
            <a:picLocks noChangeAspect="1"/>
          </p:cNvPicPr>
          <p:nvPr/>
        </p:nvPicPr>
        <p:blipFill>
          <a:blip r:embed="rId3"/>
          <a:stretch>
            <a:fillRect/>
          </a:stretch>
        </p:blipFill>
        <p:spPr>
          <a:xfrm>
            <a:off x="1196056" y="1615531"/>
            <a:ext cx="6751887" cy="3184853"/>
          </a:xfrm>
          <a:prstGeom prst="rect">
            <a:avLst/>
          </a:prstGeom>
        </p:spPr>
      </p:pic>
      <p:sp>
        <p:nvSpPr>
          <p:cNvPr id="7" name="Rounded Rectangle 6">
            <a:extLst>
              <a:ext uri="{FF2B5EF4-FFF2-40B4-BE49-F238E27FC236}">
                <a16:creationId xmlns:a16="http://schemas.microsoft.com/office/drawing/2014/main" id="{2D4D6241-AC7A-5249-8BCC-BEA293DA66B1}"/>
              </a:ext>
            </a:extLst>
          </p:cNvPr>
          <p:cNvSpPr/>
          <p:nvPr/>
        </p:nvSpPr>
        <p:spPr>
          <a:xfrm>
            <a:off x="2240782" y="2481942"/>
            <a:ext cx="1085222"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4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72B-0FD7-A74D-A7F5-F0AD307031C6}"/>
              </a:ext>
            </a:extLst>
          </p:cNvPr>
          <p:cNvSpPr>
            <a:spLocks noGrp="1"/>
          </p:cNvSpPr>
          <p:nvPr>
            <p:ph type="title"/>
          </p:nvPr>
        </p:nvSpPr>
        <p:spPr/>
        <p:txBody>
          <a:bodyPr/>
          <a:lstStyle/>
          <a:p>
            <a:r>
              <a:rPr lang="en-US" dirty="0">
                <a:latin typeface="Courier" pitchFamily="2" charset="0"/>
              </a:rPr>
              <a:t>int</a:t>
            </a:r>
            <a:r>
              <a:rPr lang="en-US" dirty="0"/>
              <a:t> as an Abstraction</a:t>
            </a:r>
          </a:p>
        </p:txBody>
      </p:sp>
      <p:sp>
        <p:nvSpPr>
          <p:cNvPr id="3" name="Text Placeholder 2">
            <a:extLst>
              <a:ext uri="{FF2B5EF4-FFF2-40B4-BE49-F238E27FC236}">
                <a16:creationId xmlns:a16="http://schemas.microsoft.com/office/drawing/2014/main" id="{83CBD647-D1DE-FD4E-ADAD-C586F5AA2118}"/>
              </a:ext>
            </a:extLst>
          </p:cNvPr>
          <p:cNvSpPr>
            <a:spLocks noGrp="1"/>
          </p:cNvSpPr>
          <p:nvPr>
            <p:ph type="body" idx="1"/>
          </p:nvPr>
        </p:nvSpPr>
        <p:spPr>
          <a:xfrm>
            <a:off x="1774563" y="1249138"/>
            <a:ext cx="5594873" cy="1659900"/>
          </a:xfrm>
        </p:spPr>
        <p:txBody>
          <a:bodyPr/>
          <a:lstStyle/>
          <a:p>
            <a:r>
              <a:rPr lang="en-US" sz="1800" dirty="0"/>
              <a:t>Visit: </a:t>
            </a:r>
            <a:r>
              <a:rPr lang="en-US" sz="1800" dirty="0">
                <a:hlinkClick r:id="rId3"/>
              </a:rPr>
              <a:t>https://replit.com/@braughtg/WhileLoop1</a:t>
            </a:r>
            <a:endParaRPr lang="en-US" sz="1800" dirty="0"/>
          </a:p>
          <a:p>
            <a:pPr lvl="1"/>
            <a:r>
              <a:rPr lang="en-US" sz="1800" dirty="0"/>
              <a:t>Click ”Show files”</a:t>
            </a:r>
          </a:p>
          <a:p>
            <a:pPr lvl="1"/>
            <a:r>
              <a:rPr lang="en-US" sz="1800" dirty="0"/>
              <a:t>Look at </a:t>
            </a:r>
            <a:r>
              <a:rPr lang="en-US" sz="1800" dirty="0" err="1">
                <a:latin typeface="Courier" pitchFamily="2" charset="0"/>
              </a:rPr>
              <a:t>Main.java</a:t>
            </a: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F87713CF-7E97-F342-A4F8-C2E170C01582}"/>
              </a:ext>
            </a:extLst>
          </p:cNvPr>
          <p:cNvSpPr>
            <a:spLocks noGrp="1"/>
          </p:cNvSpPr>
          <p:nvPr>
            <p:ph type="sldNum" idx="10"/>
          </p:nvPr>
        </p:nvSpPr>
        <p:spPr/>
        <p:txBody>
          <a:bodyPr/>
          <a:lstStyle/>
          <a:p>
            <a:fld id="{8B5C00A3-96FF-6847-8EE9-B9053F472C4E}" type="slidenum">
              <a:rPr lang="en-US" altLang="en-US" smtClean="0"/>
              <a:pPr/>
              <a:t>15</a:t>
            </a:fld>
            <a:endParaRPr lang="en-US" altLang="en-US"/>
          </a:p>
        </p:txBody>
      </p:sp>
      <p:grpSp>
        <p:nvGrpSpPr>
          <p:cNvPr id="5" name="Group 4">
            <a:extLst>
              <a:ext uri="{FF2B5EF4-FFF2-40B4-BE49-F238E27FC236}">
                <a16:creationId xmlns:a16="http://schemas.microsoft.com/office/drawing/2014/main" id="{CED25901-C8B2-6641-BD44-426403355F3C}"/>
              </a:ext>
            </a:extLst>
          </p:cNvPr>
          <p:cNvGrpSpPr/>
          <p:nvPr/>
        </p:nvGrpSpPr>
        <p:grpSpPr>
          <a:xfrm>
            <a:off x="2022369" y="2514535"/>
            <a:ext cx="5099260" cy="830997"/>
            <a:chOff x="4780446" y="952220"/>
            <a:chExt cx="5099260" cy="830997"/>
          </a:xfrm>
        </p:grpSpPr>
        <p:sp>
          <p:nvSpPr>
            <p:cNvPr id="6" name="TextBox 5">
              <a:extLst>
                <a:ext uri="{FF2B5EF4-FFF2-40B4-BE49-F238E27FC236}">
                  <a16:creationId xmlns:a16="http://schemas.microsoft.com/office/drawing/2014/main" id="{E3244B74-67D2-0340-A268-FEF3F521B97F}"/>
                </a:ext>
              </a:extLst>
            </p:cNvPr>
            <p:cNvSpPr txBox="1"/>
            <p:nvPr/>
          </p:nvSpPr>
          <p:spPr>
            <a:xfrm>
              <a:off x="5463160" y="952220"/>
              <a:ext cx="4416546" cy="830997"/>
            </a:xfrm>
            <a:prstGeom prst="rect">
              <a:avLst/>
            </a:prstGeom>
            <a:noFill/>
          </p:spPr>
          <p:txBody>
            <a:bodyPr wrap="square" rtlCol="0">
              <a:spAutoFit/>
            </a:bodyPr>
            <a:lstStyle/>
            <a:p>
              <a:r>
                <a:rPr lang="en-US" sz="1600" dirty="0">
                  <a:latin typeface="Segoe Print" panose="02000800000000000000" pitchFamily="2" charset="0"/>
                </a:rPr>
                <a:t>If the </a:t>
              </a:r>
              <a:r>
                <a:rPr lang="en-US" sz="1600" dirty="0">
                  <a:latin typeface="Courier" pitchFamily="2" charset="0"/>
                </a:rPr>
                <a:t>int</a:t>
              </a:r>
              <a:r>
                <a:rPr lang="en-US" sz="1600" dirty="0">
                  <a:latin typeface="Segoe Print" panose="02000800000000000000" pitchFamily="2" charset="0"/>
                </a:rPr>
                <a:t> variable </a:t>
              </a:r>
              <a:r>
                <a:rPr lang="en-US" sz="1600" dirty="0" err="1">
                  <a:latin typeface="Courier" pitchFamily="2" charset="0"/>
                </a:rPr>
                <a:t>i</a:t>
              </a:r>
              <a:r>
                <a:rPr lang="en-US" sz="1600" dirty="0">
                  <a:latin typeface="Segoe Print" panose="02000800000000000000" pitchFamily="2" charset="0"/>
                </a:rPr>
                <a:t> was actually an Integer, what would happen when this program is run? Why?</a:t>
              </a:r>
            </a:p>
          </p:txBody>
        </p:sp>
        <p:pic>
          <p:nvPicPr>
            <p:cNvPr id="7" name="Picture 6">
              <a:extLst>
                <a:ext uri="{FF2B5EF4-FFF2-40B4-BE49-F238E27FC236}">
                  <a16:creationId xmlns:a16="http://schemas.microsoft.com/office/drawing/2014/main" id="{9BCD1430-6D21-3149-83A4-62F29149A645}"/>
                </a:ext>
              </a:extLst>
            </p:cNvPr>
            <p:cNvPicPr>
              <a:picLocks noChangeAspect="1"/>
            </p:cNvPicPr>
            <p:nvPr/>
          </p:nvPicPr>
          <p:blipFill>
            <a:blip r:embed="rId4"/>
            <a:stretch>
              <a:fillRect/>
            </a:stretch>
          </p:blipFill>
          <p:spPr>
            <a:xfrm>
              <a:off x="4780446" y="1026362"/>
              <a:ext cx="682714" cy="682714"/>
            </a:xfrm>
            <a:prstGeom prst="rect">
              <a:avLst/>
            </a:prstGeom>
          </p:spPr>
        </p:pic>
      </p:grpSp>
      <p:grpSp>
        <p:nvGrpSpPr>
          <p:cNvPr id="8" name="Group 7">
            <a:extLst>
              <a:ext uri="{FF2B5EF4-FFF2-40B4-BE49-F238E27FC236}">
                <a16:creationId xmlns:a16="http://schemas.microsoft.com/office/drawing/2014/main" id="{F88452F6-581E-CC48-8B36-D53071CBBD01}"/>
              </a:ext>
            </a:extLst>
          </p:cNvPr>
          <p:cNvGrpSpPr/>
          <p:nvPr/>
        </p:nvGrpSpPr>
        <p:grpSpPr>
          <a:xfrm>
            <a:off x="1296047" y="3586857"/>
            <a:ext cx="6551903" cy="1323439"/>
            <a:chOff x="4780446" y="907022"/>
            <a:chExt cx="6152438" cy="1323439"/>
          </a:xfrm>
        </p:grpSpPr>
        <p:sp>
          <p:nvSpPr>
            <p:cNvPr id="9" name="TextBox 8">
              <a:extLst>
                <a:ext uri="{FF2B5EF4-FFF2-40B4-BE49-F238E27FC236}">
                  <a16:creationId xmlns:a16="http://schemas.microsoft.com/office/drawing/2014/main" id="{90AEC5E4-76FE-2B45-BE2D-5EA0443D60B3}"/>
                </a:ext>
              </a:extLst>
            </p:cNvPr>
            <p:cNvSpPr txBox="1"/>
            <p:nvPr/>
          </p:nvSpPr>
          <p:spPr>
            <a:xfrm>
              <a:off x="5463160" y="907022"/>
              <a:ext cx="5469724" cy="1323439"/>
            </a:xfrm>
            <a:prstGeom prst="rect">
              <a:avLst/>
            </a:prstGeom>
            <a:noFill/>
          </p:spPr>
          <p:txBody>
            <a:bodyPr wrap="square" rtlCol="0">
              <a:spAutoFit/>
            </a:bodyPr>
            <a:lstStyle/>
            <a:p>
              <a:r>
                <a:rPr lang="en-US" sz="1600" dirty="0">
                  <a:latin typeface="Segoe Print" panose="02000800000000000000" pitchFamily="2" charset="0"/>
                </a:rPr>
                <a:t>Run the program: </a:t>
              </a:r>
            </a:p>
            <a:p>
              <a:pPr marL="285750" indent="-285750">
                <a:buFont typeface="Arial" panose="020B0604020202020204" pitchFamily="34" charset="0"/>
                <a:buChar char="•"/>
              </a:pPr>
              <a:r>
                <a:rPr lang="en-US" sz="1600" dirty="0">
                  <a:latin typeface="Segoe Print" panose="02000800000000000000" pitchFamily="2" charset="0"/>
                </a:rPr>
                <a:t>What output is generated?</a:t>
              </a:r>
            </a:p>
            <a:p>
              <a:pPr marL="285750" indent="-285750">
                <a:buFont typeface="Arial" panose="020B0604020202020204" pitchFamily="34" charset="0"/>
                <a:buChar char="•"/>
              </a:pPr>
              <a:r>
                <a:rPr lang="en-US" sz="1600" dirty="0">
                  <a:latin typeface="Segoe Print" panose="02000800000000000000" pitchFamily="2" charset="0"/>
                </a:rPr>
                <a:t>Was that what you expected? Why? Why Not?</a:t>
              </a:r>
            </a:p>
            <a:p>
              <a:pPr marL="285750" indent="-285750">
                <a:buFont typeface="Arial" panose="020B0604020202020204" pitchFamily="34" charset="0"/>
                <a:buChar char="•"/>
              </a:pPr>
              <a:r>
                <a:rPr lang="en-US" sz="1600" dirty="0">
                  <a:latin typeface="Segoe Print" panose="02000800000000000000" pitchFamily="2" charset="0"/>
                </a:rPr>
                <a:t>What must have happened to </a:t>
              </a:r>
              <a:r>
                <a:rPr lang="en-US" sz="1600" dirty="0" err="1">
                  <a:latin typeface="Courier" pitchFamily="2" charset="0"/>
                </a:rPr>
                <a:t>i</a:t>
              </a:r>
              <a:r>
                <a:rPr lang="en-US" sz="1600" dirty="0">
                  <a:latin typeface="Segoe Print" panose="02000800000000000000" pitchFamily="2" charset="0"/>
                </a:rPr>
                <a:t> to see that output?</a:t>
              </a:r>
            </a:p>
            <a:p>
              <a:pPr marL="285750" indent="-285750">
                <a:buFont typeface="Arial" panose="020B0604020202020204" pitchFamily="34" charset="0"/>
                <a:buChar char="•"/>
              </a:pPr>
              <a:r>
                <a:rPr lang="en-US" sz="1600" dirty="0">
                  <a:latin typeface="Segoe Print" panose="02000800000000000000" pitchFamily="2" charset="0"/>
                </a:rPr>
                <a:t>Were there any errors reported?</a:t>
              </a:r>
            </a:p>
          </p:txBody>
        </p:sp>
        <p:pic>
          <p:nvPicPr>
            <p:cNvPr id="10" name="Picture 9">
              <a:extLst>
                <a:ext uri="{FF2B5EF4-FFF2-40B4-BE49-F238E27FC236}">
                  <a16:creationId xmlns:a16="http://schemas.microsoft.com/office/drawing/2014/main" id="{61E50632-78D4-4245-8C05-476848B3F3BA}"/>
                </a:ext>
              </a:extLst>
            </p:cNvPr>
            <p:cNvPicPr>
              <a:picLocks noChangeAspect="1"/>
            </p:cNvPicPr>
            <p:nvPr/>
          </p:nvPicPr>
          <p:blipFill>
            <a:blip r:embed="rId4"/>
            <a:stretch>
              <a:fillRect/>
            </a:stretch>
          </p:blipFill>
          <p:spPr>
            <a:xfrm>
              <a:off x="4780446" y="1104274"/>
              <a:ext cx="682714" cy="682714"/>
            </a:xfrm>
            <a:prstGeom prst="rect">
              <a:avLst/>
            </a:prstGeom>
          </p:spPr>
        </p:pic>
      </p:grpSp>
    </p:spTree>
    <p:extLst>
      <p:ext uri="{BB962C8B-B14F-4D97-AF65-F5344CB8AC3E}">
        <p14:creationId xmlns:p14="http://schemas.microsoft.com/office/powerpoint/2010/main" val="52147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4854-D133-CA46-B25D-1BA0963CDD4E}"/>
              </a:ext>
            </a:extLst>
          </p:cNvPr>
          <p:cNvSpPr>
            <a:spLocks noGrp="1"/>
          </p:cNvSpPr>
          <p:nvPr>
            <p:ph type="title"/>
          </p:nvPr>
        </p:nvSpPr>
        <p:spPr>
          <a:xfrm>
            <a:off x="2597631" y="46567"/>
            <a:ext cx="6224821" cy="645300"/>
          </a:xfrm>
        </p:spPr>
        <p:txBody>
          <a:bodyPr/>
          <a:lstStyle/>
          <a:p>
            <a:r>
              <a:rPr lang="en-US" dirty="0"/>
              <a:t>The Practical: Imperfect Abstractions Fail…</a:t>
            </a:r>
          </a:p>
        </p:txBody>
      </p:sp>
      <p:sp>
        <p:nvSpPr>
          <p:cNvPr id="3" name="Text Placeholder 2">
            <a:extLst>
              <a:ext uri="{FF2B5EF4-FFF2-40B4-BE49-F238E27FC236}">
                <a16:creationId xmlns:a16="http://schemas.microsoft.com/office/drawing/2014/main" id="{74AABEF8-C39D-4646-AFDA-6205BDCFA5E8}"/>
              </a:ext>
            </a:extLst>
          </p:cNvPr>
          <p:cNvSpPr>
            <a:spLocks noGrp="1"/>
          </p:cNvSpPr>
          <p:nvPr>
            <p:ph type="body" idx="1"/>
          </p:nvPr>
        </p:nvSpPr>
        <p:spPr>
          <a:xfrm>
            <a:off x="1705020" y="598628"/>
            <a:ext cx="6742228" cy="1659900"/>
          </a:xfrm>
        </p:spPr>
        <p:txBody>
          <a:bodyPr/>
          <a:lstStyle/>
          <a:p>
            <a:r>
              <a:rPr lang="en-US" sz="2000" dirty="0"/>
              <a:t>Sometimes, what looks like a bug at one level of abstraction cannot be understood without understanding what is happening at a lower level of abstraction.</a:t>
            </a:r>
          </a:p>
        </p:txBody>
      </p:sp>
      <p:sp>
        <p:nvSpPr>
          <p:cNvPr id="4" name="Slide Number Placeholder 3">
            <a:extLst>
              <a:ext uri="{FF2B5EF4-FFF2-40B4-BE49-F238E27FC236}">
                <a16:creationId xmlns:a16="http://schemas.microsoft.com/office/drawing/2014/main" id="{B77C08CD-0465-A042-A229-67E5768A4C38}"/>
              </a:ext>
            </a:extLst>
          </p:cNvPr>
          <p:cNvSpPr>
            <a:spLocks noGrp="1"/>
          </p:cNvSpPr>
          <p:nvPr>
            <p:ph type="sldNum" idx="10"/>
          </p:nvPr>
        </p:nvSpPr>
        <p:spPr/>
        <p:txBody>
          <a:bodyPr/>
          <a:lstStyle/>
          <a:p>
            <a:fld id="{8B5C00A3-96FF-6847-8EE9-B9053F472C4E}" type="slidenum">
              <a:rPr lang="en-US" altLang="en-US" smtClean="0"/>
              <a:pPr/>
              <a:t>16</a:t>
            </a:fld>
            <a:endParaRPr lang="en-US" altLang="en-US"/>
          </a:p>
        </p:txBody>
      </p:sp>
      <p:sp>
        <p:nvSpPr>
          <p:cNvPr id="6" name="Rectangle 5">
            <a:extLst>
              <a:ext uri="{FF2B5EF4-FFF2-40B4-BE49-F238E27FC236}">
                <a16:creationId xmlns:a16="http://schemas.microsoft.com/office/drawing/2014/main" id="{363B97D3-95CE-5E41-A99D-BD38AE3F1053}"/>
              </a:ext>
            </a:extLst>
          </p:cNvPr>
          <p:cNvSpPr/>
          <p:nvPr/>
        </p:nvSpPr>
        <p:spPr>
          <a:xfrm>
            <a:off x="2422923" y="4815085"/>
            <a:ext cx="3970702" cy="307777"/>
          </a:xfrm>
          <a:prstGeom prst="rect">
            <a:avLst/>
          </a:prstGeom>
        </p:spPr>
        <p:txBody>
          <a:bodyPr wrap="none">
            <a:spAutoFit/>
          </a:bodyPr>
          <a:lstStyle/>
          <a:p>
            <a:r>
              <a:rPr lang="en-US" dirty="0"/>
              <a:t>Try it: </a:t>
            </a:r>
            <a:r>
              <a:rPr lang="en-US" dirty="0">
                <a:hlinkClick r:id="rId3"/>
              </a:rPr>
              <a:t>https://replit.com/@braughtg/WhileLoop1</a:t>
            </a:r>
            <a:r>
              <a:rPr lang="en-US" dirty="0"/>
              <a:t> </a:t>
            </a:r>
          </a:p>
        </p:txBody>
      </p:sp>
      <p:pic>
        <p:nvPicPr>
          <p:cNvPr id="5" name="Picture 4">
            <a:extLst>
              <a:ext uri="{FF2B5EF4-FFF2-40B4-BE49-F238E27FC236}">
                <a16:creationId xmlns:a16="http://schemas.microsoft.com/office/drawing/2014/main" id="{88B46BD6-EFF9-4F44-8287-F315E09A0EDA}"/>
              </a:ext>
            </a:extLst>
          </p:cNvPr>
          <p:cNvPicPr>
            <a:picLocks noChangeAspect="1"/>
          </p:cNvPicPr>
          <p:nvPr/>
        </p:nvPicPr>
        <p:blipFill>
          <a:blip r:embed="rId4"/>
          <a:stretch>
            <a:fillRect/>
          </a:stretch>
        </p:blipFill>
        <p:spPr>
          <a:xfrm>
            <a:off x="362611" y="2084995"/>
            <a:ext cx="5159829" cy="2433882"/>
          </a:xfrm>
          <a:prstGeom prst="rect">
            <a:avLst/>
          </a:prstGeom>
        </p:spPr>
      </p:pic>
      <p:pic>
        <p:nvPicPr>
          <p:cNvPr id="7" name="Picture 6">
            <a:extLst>
              <a:ext uri="{FF2B5EF4-FFF2-40B4-BE49-F238E27FC236}">
                <a16:creationId xmlns:a16="http://schemas.microsoft.com/office/drawing/2014/main" id="{BE335CDF-A0D1-254E-B28E-1939119FF720}"/>
              </a:ext>
            </a:extLst>
          </p:cNvPr>
          <p:cNvPicPr>
            <a:picLocks noChangeAspect="1"/>
          </p:cNvPicPr>
          <p:nvPr/>
        </p:nvPicPr>
        <p:blipFill>
          <a:blip r:embed="rId5"/>
          <a:stretch>
            <a:fillRect/>
          </a:stretch>
        </p:blipFill>
        <p:spPr>
          <a:xfrm>
            <a:off x="5835580" y="1932475"/>
            <a:ext cx="2839301" cy="2738922"/>
          </a:xfrm>
          <a:prstGeom prst="rect">
            <a:avLst/>
          </a:prstGeom>
        </p:spPr>
      </p:pic>
      <p:sp>
        <p:nvSpPr>
          <p:cNvPr id="9" name="Rounded Rectangle 8">
            <a:extLst>
              <a:ext uri="{FF2B5EF4-FFF2-40B4-BE49-F238E27FC236}">
                <a16:creationId xmlns:a16="http://schemas.microsoft.com/office/drawing/2014/main" id="{F8E062FE-55D6-6742-B1BE-C47CDAA0EF56}"/>
              </a:ext>
            </a:extLst>
          </p:cNvPr>
          <p:cNvSpPr/>
          <p:nvPr/>
        </p:nvSpPr>
        <p:spPr>
          <a:xfrm>
            <a:off x="5747656" y="4076751"/>
            <a:ext cx="1386673"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04B496F-3418-F84A-A081-0F386A4A4B9D}"/>
              </a:ext>
            </a:extLst>
          </p:cNvPr>
          <p:cNvSpPr/>
          <p:nvPr/>
        </p:nvSpPr>
        <p:spPr>
          <a:xfrm>
            <a:off x="1137137" y="3195372"/>
            <a:ext cx="1386673" cy="633049"/>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7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B5C-7DB1-CA4B-8493-A0C78F574122}"/>
              </a:ext>
            </a:extLst>
          </p:cNvPr>
          <p:cNvSpPr>
            <a:spLocks noGrp="1"/>
          </p:cNvSpPr>
          <p:nvPr>
            <p:ph type="title"/>
          </p:nvPr>
        </p:nvSpPr>
        <p:spPr/>
        <p:txBody>
          <a:bodyPr/>
          <a:lstStyle/>
          <a:p>
            <a:r>
              <a:rPr lang="en-US" dirty="0"/>
              <a:t>What’s Next?</a:t>
            </a:r>
          </a:p>
        </p:txBody>
      </p:sp>
      <p:sp>
        <p:nvSpPr>
          <p:cNvPr id="3" name="Text Placeholder 2">
            <a:extLst>
              <a:ext uri="{FF2B5EF4-FFF2-40B4-BE49-F238E27FC236}">
                <a16:creationId xmlns:a16="http://schemas.microsoft.com/office/drawing/2014/main" id="{C3137E13-1996-274E-9BD6-D5447E09338F}"/>
              </a:ext>
            </a:extLst>
          </p:cNvPr>
          <p:cNvSpPr>
            <a:spLocks noGrp="1"/>
          </p:cNvSpPr>
          <p:nvPr>
            <p:ph type="body" idx="1"/>
          </p:nvPr>
        </p:nvSpPr>
        <p:spPr>
          <a:xfrm>
            <a:off x="1709355" y="1514553"/>
            <a:ext cx="4872315" cy="2784177"/>
          </a:xfrm>
        </p:spPr>
        <p:txBody>
          <a:bodyPr/>
          <a:lstStyle/>
          <a:p>
            <a:r>
              <a:rPr lang="en-US" sz="2000" dirty="0"/>
              <a:t>Read Syllabus</a:t>
            </a:r>
          </a:p>
          <a:p>
            <a:r>
              <a:rPr lang="en-US" sz="2000" dirty="0"/>
              <a:t>Take Syllabus Quiz</a:t>
            </a:r>
          </a:p>
          <a:p>
            <a:r>
              <a:rPr lang="en-US" sz="2000" dirty="0"/>
              <a:t>Download Homework Activity 01 from course website</a:t>
            </a:r>
          </a:p>
          <a:p>
            <a:r>
              <a:rPr lang="en-US" sz="2000" dirty="0"/>
              <a:t>Complete it and submit to Moodle by 8:30am Wednesday</a:t>
            </a:r>
          </a:p>
        </p:txBody>
      </p:sp>
      <p:sp>
        <p:nvSpPr>
          <p:cNvPr id="4" name="Slide Number Placeholder 3">
            <a:extLst>
              <a:ext uri="{FF2B5EF4-FFF2-40B4-BE49-F238E27FC236}">
                <a16:creationId xmlns:a16="http://schemas.microsoft.com/office/drawing/2014/main" id="{3298C29A-2AEF-1A46-AFE1-67FACE43F7D2}"/>
              </a:ext>
            </a:extLst>
          </p:cNvPr>
          <p:cNvSpPr>
            <a:spLocks noGrp="1"/>
          </p:cNvSpPr>
          <p:nvPr>
            <p:ph type="sldNum" idx="10"/>
          </p:nvPr>
        </p:nvSpPr>
        <p:spPr/>
        <p:txBody>
          <a:bodyPr/>
          <a:lstStyle/>
          <a:p>
            <a:fld id="{8B5C00A3-96FF-6847-8EE9-B9053F472C4E}" type="slidenum">
              <a:rPr lang="en-US" altLang="en-US" smtClean="0"/>
              <a:pPr/>
              <a:t>17</a:t>
            </a:fld>
            <a:endParaRPr lang="en-US" altLang="en-US"/>
          </a:p>
        </p:txBody>
      </p:sp>
    </p:spTree>
    <p:extLst>
      <p:ext uri="{BB962C8B-B14F-4D97-AF65-F5344CB8AC3E}">
        <p14:creationId xmlns:p14="http://schemas.microsoft.com/office/powerpoint/2010/main" val="35229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410330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521-20F6-F44C-8514-709D9B29AC54}"/>
              </a:ext>
            </a:extLst>
          </p:cNvPr>
          <p:cNvSpPr>
            <a:spLocks noGrp="1"/>
          </p:cNvSpPr>
          <p:nvPr>
            <p:ph type="title"/>
          </p:nvPr>
        </p:nvSpPr>
        <p:spPr/>
        <p:txBody>
          <a:bodyPr/>
          <a:lstStyle/>
          <a:p>
            <a:r>
              <a:rPr lang="en-US" dirty="0"/>
              <a:t>Why Computing Abstractions</a:t>
            </a:r>
          </a:p>
        </p:txBody>
      </p:sp>
      <p:sp>
        <p:nvSpPr>
          <p:cNvPr id="3" name="Text Placeholder 2">
            <a:extLst>
              <a:ext uri="{FF2B5EF4-FFF2-40B4-BE49-F238E27FC236}">
                <a16:creationId xmlns:a16="http://schemas.microsoft.com/office/drawing/2014/main" id="{C3D090D7-1F82-3F4F-88C8-C9E401DE7F60}"/>
              </a:ext>
            </a:extLst>
          </p:cNvPr>
          <p:cNvSpPr>
            <a:spLocks noGrp="1"/>
          </p:cNvSpPr>
          <p:nvPr>
            <p:ph type="body" idx="1"/>
          </p:nvPr>
        </p:nvSpPr>
        <p:spPr/>
        <p:txBody>
          <a:bodyPr/>
          <a:lstStyle/>
          <a:p>
            <a:r>
              <a:rPr lang="en-US" dirty="0"/>
              <a:t>Breadth of preparation for a wide range of possible futures.</a:t>
            </a:r>
          </a:p>
          <a:p>
            <a:pPr lvl="1"/>
            <a:r>
              <a:rPr lang="en-US" dirty="0"/>
              <a:t>Hardware, languages, operating systems, networks, web development</a:t>
            </a:r>
          </a:p>
          <a:p>
            <a:r>
              <a:rPr lang="en-US" dirty="0"/>
              <a:t>Understanding how things work builds intuition for:</a:t>
            </a:r>
          </a:p>
          <a:p>
            <a:pPr lvl="1"/>
            <a:r>
              <a:rPr lang="en-US" dirty="0"/>
              <a:t>Learning new abstractions</a:t>
            </a:r>
          </a:p>
          <a:p>
            <a:pPr lvl="1"/>
            <a:r>
              <a:rPr lang="en-US" dirty="0"/>
              <a:t>Creating new abstractions</a:t>
            </a:r>
          </a:p>
          <a:p>
            <a:pPr lvl="1"/>
            <a:r>
              <a:rPr lang="en-US" dirty="0"/>
              <a:t>Debugging across levels of abstraction</a:t>
            </a:r>
          </a:p>
          <a:p>
            <a:pPr lvl="2"/>
            <a:r>
              <a:rPr lang="en-US" dirty="0"/>
              <a:t>Sometimes, what looks like a bug at one level can only be understood by looking at a lower level of abstraction.</a:t>
            </a:r>
          </a:p>
          <a:p>
            <a:endParaRPr lang="en-US" dirty="0"/>
          </a:p>
        </p:txBody>
      </p:sp>
      <p:sp>
        <p:nvSpPr>
          <p:cNvPr id="4" name="Slide Number Placeholder 3">
            <a:extLst>
              <a:ext uri="{FF2B5EF4-FFF2-40B4-BE49-F238E27FC236}">
                <a16:creationId xmlns:a16="http://schemas.microsoft.com/office/drawing/2014/main" id="{5F94E21B-CEDB-CB43-A7B4-A759B9A3061E}"/>
              </a:ext>
            </a:extLst>
          </p:cNvPr>
          <p:cNvSpPr>
            <a:spLocks noGrp="1"/>
          </p:cNvSpPr>
          <p:nvPr>
            <p:ph type="sldNum" idx="10"/>
          </p:nvPr>
        </p:nvSpPr>
        <p:spPr/>
        <p:txBody>
          <a:bodyPr/>
          <a:lstStyle/>
          <a:p>
            <a:fld id="{8B5C00A3-96FF-6847-8EE9-B9053F472C4E}" type="slidenum">
              <a:rPr lang="en-US" altLang="en-US" smtClean="0"/>
              <a:pPr/>
              <a:t>19</a:t>
            </a:fld>
            <a:endParaRPr lang="en-US" altLang="en-US"/>
          </a:p>
        </p:txBody>
      </p:sp>
    </p:spTree>
    <p:extLst>
      <p:ext uri="{BB962C8B-B14F-4D97-AF65-F5344CB8AC3E}">
        <p14:creationId xmlns:p14="http://schemas.microsoft.com/office/powerpoint/2010/main" val="122425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609601"/>
            <a:ext cx="6282300" cy="4176712"/>
          </a:xfrm>
        </p:spPr>
        <p:txBody>
          <a:bodyPr/>
          <a:lstStyle/>
          <a:p>
            <a:pPr>
              <a:buClr>
                <a:schemeClr val="accent2"/>
              </a:buClr>
            </a:pPr>
            <a:r>
              <a:rPr lang="en-US" dirty="0"/>
              <a:t>“In the development of the understanding of complex phenomena, the most powerful tool available to the human intellect is abstraction.”</a:t>
            </a:r>
            <a:br>
              <a:rPr lang="en-US" dirty="0"/>
            </a:br>
            <a:r>
              <a:rPr lang="en-US" dirty="0"/>
              <a:t>	</a:t>
            </a:r>
            <a:br>
              <a:rPr lang="en-US" dirty="0"/>
            </a:br>
            <a:r>
              <a:rPr lang="en-US" dirty="0"/>
              <a:t>	C. Antony “Tony” R. Hoare</a:t>
            </a:r>
            <a:br>
              <a:rPr lang="en-US" dirty="0"/>
            </a:br>
            <a:r>
              <a:rPr lang="en-US" sz="1800" dirty="0"/>
              <a:t>	</a:t>
            </a:r>
            <a:r>
              <a:rPr lang="en-US" sz="1800" i="1" dirty="0"/>
              <a:t>Notes on Data Structuring (1972)</a:t>
            </a:r>
          </a:p>
          <a:p>
            <a:pPr>
              <a:buClr>
                <a:schemeClr val="accent2"/>
              </a:buClr>
            </a:pPr>
            <a:endParaRPr lang="en-US" dirty="0"/>
          </a:p>
          <a:p>
            <a:pPr>
              <a:buClr>
                <a:schemeClr val="accent2"/>
              </a:buClr>
            </a:pPr>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2</a:t>
            </a:fld>
            <a:endParaRPr lang="en-US" altLang="en-US"/>
          </a:p>
        </p:txBody>
      </p:sp>
    </p:spTree>
    <p:extLst>
      <p:ext uri="{BB962C8B-B14F-4D97-AF65-F5344CB8AC3E}">
        <p14:creationId xmlns:p14="http://schemas.microsoft.com/office/powerpoint/2010/main" val="112547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34A88-BF8C-E940-8CE6-D099C6B17787}"/>
              </a:ext>
            </a:extLst>
          </p:cNvPr>
          <p:cNvSpPr>
            <a:spLocks noGrp="1"/>
          </p:cNvSpPr>
          <p:nvPr>
            <p:ph type="ctrTitle"/>
          </p:nvPr>
        </p:nvSpPr>
        <p:spPr/>
        <p:txBody>
          <a:bodyPr/>
          <a:lstStyle/>
          <a:p>
            <a:r>
              <a:rPr lang="en-US" dirty="0"/>
              <a:t>Course Mechanics</a:t>
            </a:r>
          </a:p>
        </p:txBody>
      </p:sp>
      <p:sp>
        <p:nvSpPr>
          <p:cNvPr id="3" name="Slide Number Placeholder 2">
            <a:extLst>
              <a:ext uri="{FF2B5EF4-FFF2-40B4-BE49-F238E27FC236}">
                <a16:creationId xmlns:a16="http://schemas.microsoft.com/office/drawing/2014/main" id="{ABB01843-8438-CA4A-A20C-7D29E2705E81}"/>
              </a:ext>
            </a:extLst>
          </p:cNvPr>
          <p:cNvSpPr>
            <a:spLocks noGrp="1"/>
          </p:cNvSpPr>
          <p:nvPr>
            <p:ph type="sldNum" idx="4294967295"/>
          </p:nvPr>
        </p:nvSpPr>
        <p:spPr>
          <a:xfrm>
            <a:off x="0" y="4786313"/>
            <a:ext cx="547688" cy="357187"/>
          </a:xfrm>
        </p:spPr>
        <p:txBody>
          <a:bodyPr/>
          <a:lstStyle/>
          <a:p>
            <a:fld id="{A9AC224F-5D49-B64D-ABAD-5F02A07E4C4A}" type="slidenum">
              <a:rPr lang="en-US" altLang="en-US" smtClean="0"/>
              <a:pPr/>
              <a:t>3</a:t>
            </a:fld>
            <a:endParaRPr lang="en-US" altLang="en-US"/>
          </a:p>
        </p:txBody>
      </p:sp>
    </p:spTree>
    <p:extLst>
      <p:ext uri="{BB962C8B-B14F-4D97-AF65-F5344CB8AC3E}">
        <p14:creationId xmlns:p14="http://schemas.microsoft.com/office/powerpoint/2010/main" val="236204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8E5BB-38B8-AF46-B529-32C4DA25C338}"/>
              </a:ext>
            </a:extLst>
          </p:cNvPr>
          <p:cNvSpPr>
            <a:spLocks noGrp="1"/>
          </p:cNvSpPr>
          <p:nvPr>
            <p:ph type="title"/>
          </p:nvPr>
        </p:nvSpPr>
        <p:spPr>
          <a:xfrm>
            <a:off x="2566714" y="168057"/>
            <a:ext cx="4944300" cy="645300"/>
          </a:xfrm>
        </p:spPr>
        <p:txBody>
          <a:bodyPr/>
          <a:lstStyle/>
          <a:p>
            <a:r>
              <a:rPr lang="en-US" dirty="0"/>
              <a:t>COMP 256 in the Big Picture</a:t>
            </a:r>
          </a:p>
        </p:txBody>
      </p:sp>
      <p:pic>
        <p:nvPicPr>
          <p:cNvPr id="5" name="Picture 4">
            <a:extLst>
              <a:ext uri="{FF2B5EF4-FFF2-40B4-BE49-F238E27FC236}">
                <a16:creationId xmlns:a16="http://schemas.microsoft.com/office/drawing/2014/main" id="{7CEEAC6C-BD4C-5445-B5B5-EB2C8D33E262}"/>
              </a:ext>
            </a:extLst>
          </p:cNvPr>
          <p:cNvPicPr>
            <a:picLocks noChangeAspect="1"/>
          </p:cNvPicPr>
          <p:nvPr/>
        </p:nvPicPr>
        <p:blipFill>
          <a:blip r:embed="rId3"/>
          <a:stretch>
            <a:fillRect/>
          </a:stretch>
        </p:blipFill>
        <p:spPr>
          <a:xfrm>
            <a:off x="729517" y="698508"/>
            <a:ext cx="7684966" cy="4360355"/>
          </a:xfrm>
          <a:prstGeom prst="rect">
            <a:avLst/>
          </a:prstGeom>
        </p:spPr>
      </p:pic>
      <p:sp>
        <p:nvSpPr>
          <p:cNvPr id="6" name="Rounded Rectangle 5">
            <a:extLst>
              <a:ext uri="{FF2B5EF4-FFF2-40B4-BE49-F238E27FC236}">
                <a16:creationId xmlns:a16="http://schemas.microsoft.com/office/drawing/2014/main" id="{D56206B2-1952-584B-A6F4-489DC7B3449D}"/>
              </a:ext>
            </a:extLst>
          </p:cNvPr>
          <p:cNvSpPr/>
          <p:nvPr/>
        </p:nvSpPr>
        <p:spPr>
          <a:xfrm>
            <a:off x="5456255" y="1919235"/>
            <a:ext cx="1235947" cy="2411605"/>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41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D6E-459C-DD45-BDC8-2224648F71C6}"/>
              </a:ext>
            </a:extLst>
          </p:cNvPr>
          <p:cNvSpPr>
            <a:spLocks noGrp="1"/>
          </p:cNvSpPr>
          <p:nvPr>
            <p:ph type="title"/>
          </p:nvPr>
        </p:nvSpPr>
        <p:spPr>
          <a:xfrm>
            <a:off x="2385842" y="34537"/>
            <a:ext cx="4944300" cy="645300"/>
          </a:xfrm>
        </p:spPr>
        <p:txBody>
          <a:bodyPr/>
          <a:lstStyle/>
          <a:p>
            <a:r>
              <a:rPr lang="en-US" sz="3200" dirty="0"/>
              <a:t>Course Materials</a:t>
            </a:r>
          </a:p>
        </p:txBody>
      </p:sp>
      <p:sp>
        <p:nvSpPr>
          <p:cNvPr id="4" name="Text Placeholder 3">
            <a:extLst>
              <a:ext uri="{FF2B5EF4-FFF2-40B4-BE49-F238E27FC236}">
                <a16:creationId xmlns:a16="http://schemas.microsoft.com/office/drawing/2014/main" id="{EC04A7A9-5345-1F46-A275-A6B5C57917C2}"/>
              </a:ext>
            </a:extLst>
          </p:cNvPr>
          <p:cNvSpPr>
            <a:spLocks noGrp="1"/>
          </p:cNvSpPr>
          <p:nvPr>
            <p:ph type="body" idx="1"/>
          </p:nvPr>
        </p:nvSpPr>
        <p:spPr>
          <a:xfrm>
            <a:off x="1760519" y="914399"/>
            <a:ext cx="5805889" cy="4194563"/>
          </a:xfrm>
        </p:spPr>
        <p:txBody>
          <a:bodyPr/>
          <a:lstStyle/>
          <a:p>
            <a:r>
              <a:rPr lang="en-US" sz="1800" dirty="0"/>
              <a:t>My Website:</a:t>
            </a:r>
          </a:p>
          <a:p>
            <a:pPr lvl="1"/>
            <a:r>
              <a:rPr lang="en-US" sz="1600" dirty="0">
                <a:hlinkClick r:id="rId3"/>
              </a:rPr>
              <a:t>www.dickinson.edu/~braught</a:t>
            </a:r>
            <a:endParaRPr lang="en-US" sz="1600" dirty="0"/>
          </a:p>
          <a:p>
            <a:pPr lvl="1"/>
            <a:r>
              <a:rPr lang="en-US" sz="1600" dirty="0"/>
              <a:t>Office hours and link to course website.</a:t>
            </a:r>
          </a:p>
          <a:p>
            <a:r>
              <a:rPr lang="en-US" sz="1800" dirty="0"/>
              <a:t>Course Website:</a:t>
            </a:r>
          </a:p>
          <a:p>
            <a:pPr lvl="1"/>
            <a:r>
              <a:rPr lang="en-US" sz="1600" dirty="0">
                <a:hlinkClick r:id="rId4"/>
              </a:rPr>
              <a:t>https://dickinson-comp256.github.io/website/</a:t>
            </a:r>
            <a:r>
              <a:rPr lang="en-US" sz="1600" dirty="0"/>
              <a:t> </a:t>
            </a:r>
          </a:p>
          <a:p>
            <a:pPr lvl="1"/>
            <a:r>
              <a:rPr lang="en-US" sz="1600" dirty="0"/>
              <a:t>Moodle:</a:t>
            </a:r>
          </a:p>
          <a:p>
            <a:pPr lvl="2"/>
            <a:r>
              <a:rPr lang="en-US" sz="1600" dirty="0"/>
              <a:t>TA and QRA Office Hours</a:t>
            </a:r>
          </a:p>
          <a:p>
            <a:pPr lvl="2"/>
            <a:r>
              <a:rPr lang="en-US" sz="1600" dirty="0"/>
              <a:t>Homework and Lab  Submission</a:t>
            </a:r>
          </a:p>
          <a:p>
            <a:pPr lvl="2"/>
            <a:r>
              <a:rPr lang="en-US" sz="1600" dirty="0"/>
              <a:t>Returned work</a:t>
            </a:r>
          </a:p>
          <a:p>
            <a:pPr lvl="1"/>
            <a:r>
              <a:rPr lang="en-US" sz="1600" dirty="0"/>
              <a:t>COMP256-S22 Team</a:t>
            </a:r>
          </a:p>
          <a:p>
            <a:pPr lvl="2"/>
            <a:r>
              <a:rPr lang="en-US" dirty="0"/>
              <a:t>Use for all communications for this course.</a:t>
            </a:r>
          </a:p>
          <a:p>
            <a:pPr lvl="1"/>
            <a:r>
              <a:rPr lang="en-US" sz="1600" dirty="0"/>
              <a:t>Syllabus</a:t>
            </a:r>
          </a:p>
          <a:p>
            <a:pPr lvl="1"/>
            <a:r>
              <a:rPr lang="en-US" sz="1600" dirty="0"/>
              <a:t>Class schedule</a:t>
            </a:r>
          </a:p>
          <a:p>
            <a:pPr lvl="2"/>
            <a:r>
              <a:rPr lang="en-US" dirty="0"/>
              <a:t>Homework Activities (Every day)</a:t>
            </a:r>
          </a:p>
          <a:p>
            <a:pPr lvl="2"/>
            <a:r>
              <a:rPr lang="en-US" dirty="0"/>
              <a:t>Lab Activities (~1 per/week)</a:t>
            </a:r>
          </a:p>
        </p:txBody>
      </p:sp>
      <p:sp>
        <p:nvSpPr>
          <p:cNvPr id="3" name="Slide Number Placeholder 2">
            <a:extLst>
              <a:ext uri="{FF2B5EF4-FFF2-40B4-BE49-F238E27FC236}">
                <a16:creationId xmlns:a16="http://schemas.microsoft.com/office/drawing/2014/main" id="{51CA7DE2-792E-734E-9DE3-FFB4D95C9BF3}"/>
              </a:ext>
            </a:extLst>
          </p:cNvPr>
          <p:cNvSpPr>
            <a:spLocks noGrp="1"/>
          </p:cNvSpPr>
          <p:nvPr>
            <p:ph type="sldNum" idx="10"/>
          </p:nvPr>
        </p:nvSpPr>
        <p:spPr/>
        <p:txBody>
          <a:bodyPr/>
          <a:lstStyle/>
          <a:p>
            <a:fld id="{E220DB2E-2FA1-AA4E-9B7F-14A0EE27A82D}" type="slidenum">
              <a:rPr lang="en-US" altLang="en-US" smtClean="0"/>
              <a:pPr/>
              <a:t>5</a:t>
            </a:fld>
            <a:endParaRPr lang="en-US" altLang="en-US"/>
          </a:p>
        </p:txBody>
      </p:sp>
    </p:spTree>
    <p:extLst>
      <p:ext uri="{BB962C8B-B14F-4D97-AF65-F5344CB8AC3E}">
        <p14:creationId xmlns:p14="http://schemas.microsoft.com/office/powerpoint/2010/main" val="28132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378823"/>
            <a:ext cx="6282300" cy="4407489"/>
          </a:xfrm>
        </p:spPr>
        <p:txBody>
          <a:bodyPr/>
          <a:lstStyle/>
          <a:p>
            <a:pPr>
              <a:buClr>
                <a:schemeClr val="accent2"/>
              </a:buClr>
            </a:pPr>
            <a:r>
              <a:rPr lang="en-US" dirty="0"/>
              <a:t>“The essence of abstractions is preserving information that is </a:t>
            </a:r>
            <a:r>
              <a:rPr lang="en-US" b="1" i="1" dirty="0"/>
              <a:t>relevant</a:t>
            </a:r>
            <a:r>
              <a:rPr lang="en-US" dirty="0"/>
              <a:t> in a given context and forgetting information that is </a:t>
            </a:r>
            <a:r>
              <a:rPr lang="en-US" b="1" i="1" dirty="0"/>
              <a:t>irrelevant</a:t>
            </a:r>
            <a:r>
              <a:rPr lang="en-US" dirty="0"/>
              <a:t> in that context.”</a:t>
            </a:r>
            <a:br>
              <a:rPr lang="en-US" dirty="0"/>
            </a:br>
            <a:r>
              <a:rPr lang="en-US" dirty="0"/>
              <a:t>	</a:t>
            </a:r>
            <a:br>
              <a:rPr lang="en-US" dirty="0"/>
            </a:br>
            <a:r>
              <a:rPr lang="en-US" dirty="0"/>
              <a:t>	John V. </a:t>
            </a:r>
            <a:r>
              <a:rPr lang="en-US" dirty="0" err="1"/>
              <a:t>Guttag</a:t>
            </a:r>
            <a:br>
              <a:rPr lang="en-US" dirty="0"/>
            </a:br>
            <a:r>
              <a:rPr lang="en-US" dirty="0"/>
              <a:t>	</a:t>
            </a:r>
            <a:r>
              <a:rPr lang="en-US" sz="1600" i="1" dirty="0"/>
              <a:t>Introduction to Computation and Programming </a:t>
            </a:r>
            <a:br>
              <a:rPr lang="en-US" sz="1600" i="1" dirty="0"/>
            </a:br>
            <a:r>
              <a:rPr lang="en-US" sz="1600" i="1" dirty="0"/>
              <a:t>	Using Python</a:t>
            </a:r>
            <a:r>
              <a:rPr lang="en-US" sz="1600" dirty="0"/>
              <a:t> (Spring 2013 ed.)</a:t>
            </a:r>
          </a:p>
          <a:p>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6</a:t>
            </a:fld>
            <a:endParaRPr lang="en-US" altLang="en-US"/>
          </a:p>
        </p:txBody>
      </p:sp>
      <p:sp>
        <p:nvSpPr>
          <p:cNvPr id="4" name="TextBox 3">
            <a:extLst>
              <a:ext uri="{FF2B5EF4-FFF2-40B4-BE49-F238E27FC236}">
                <a16:creationId xmlns:a16="http://schemas.microsoft.com/office/drawing/2014/main" id="{A2764930-B8C4-1744-9023-98E58481F66C}"/>
              </a:ext>
            </a:extLst>
          </p:cNvPr>
          <p:cNvSpPr txBox="1"/>
          <p:nvPr/>
        </p:nvSpPr>
        <p:spPr>
          <a:xfrm>
            <a:off x="7441429" y="4811017"/>
            <a:ext cx="1688283" cy="307777"/>
          </a:xfrm>
          <a:prstGeom prst="rect">
            <a:avLst/>
          </a:prstGeom>
          <a:noFill/>
        </p:spPr>
        <p:txBody>
          <a:bodyPr wrap="none" rtlCol="0">
            <a:spAutoFit/>
          </a:bodyPr>
          <a:lstStyle/>
          <a:p>
            <a:r>
              <a:rPr lang="en-US" dirty="0">
                <a:solidFill>
                  <a:schemeClr val="tx1">
                    <a:lumMod val="75000"/>
                  </a:schemeClr>
                </a:solidFill>
              </a:rPr>
              <a:t>* Emphasis added.</a:t>
            </a:r>
          </a:p>
        </p:txBody>
      </p:sp>
    </p:spTree>
    <p:extLst>
      <p:ext uri="{BB962C8B-B14F-4D97-AF65-F5344CB8AC3E}">
        <p14:creationId xmlns:p14="http://schemas.microsoft.com/office/powerpoint/2010/main" val="34588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E1FE-BFD4-AB45-92DE-C192399BC551}"/>
              </a:ext>
            </a:extLst>
          </p:cNvPr>
          <p:cNvSpPr>
            <a:spLocks noGrp="1"/>
          </p:cNvSpPr>
          <p:nvPr>
            <p:ph type="title"/>
          </p:nvPr>
        </p:nvSpPr>
        <p:spPr>
          <a:xfrm>
            <a:off x="2503985" y="336482"/>
            <a:ext cx="6524575" cy="645300"/>
          </a:xfrm>
        </p:spPr>
        <p:txBody>
          <a:bodyPr/>
          <a:lstStyle/>
          <a:p>
            <a:r>
              <a:rPr lang="en-US" dirty="0"/>
              <a:t>Some Computing Abstractions that</a:t>
            </a:r>
            <a:br>
              <a:rPr lang="en-US" dirty="0"/>
            </a:br>
            <a:r>
              <a:rPr lang="en-US" dirty="0"/>
              <a:t>	You’ve (likely) Seen</a:t>
            </a:r>
          </a:p>
        </p:txBody>
      </p:sp>
      <p:sp>
        <p:nvSpPr>
          <p:cNvPr id="4" name="Slide Number Placeholder 3">
            <a:extLst>
              <a:ext uri="{FF2B5EF4-FFF2-40B4-BE49-F238E27FC236}">
                <a16:creationId xmlns:a16="http://schemas.microsoft.com/office/drawing/2014/main" id="{4F4E9933-D1B2-4F4A-98A9-90E49A1AB615}"/>
              </a:ext>
            </a:extLst>
          </p:cNvPr>
          <p:cNvSpPr>
            <a:spLocks noGrp="1"/>
          </p:cNvSpPr>
          <p:nvPr>
            <p:ph type="sldNum" idx="10"/>
          </p:nvPr>
        </p:nvSpPr>
        <p:spPr/>
        <p:txBody>
          <a:bodyPr/>
          <a:lstStyle/>
          <a:p>
            <a:fld id="{8B5C00A3-96FF-6847-8EE9-B9053F472C4E}" type="slidenum">
              <a:rPr lang="en-US" altLang="en-US" smtClean="0"/>
              <a:pPr/>
              <a:t>7</a:t>
            </a:fld>
            <a:endParaRPr lang="en-US" altLang="en-US"/>
          </a:p>
        </p:txBody>
      </p:sp>
      <p:grpSp>
        <p:nvGrpSpPr>
          <p:cNvPr id="7" name="Group 6">
            <a:extLst>
              <a:ext uri="{FF2B5EF4-FFF2-40B4-BE49-F238E27FC236}">
                <a16:creationId xmlns:a16="http://schemas.microsoft.com/office/drawing/2014/main" id="{A437AB1D-DECC-1E4C-9EF2-620ED509824B}"/>
              </a:ext>
            </a:extLst>
          </p:cNvPr>
          <p:cNvGrpSpPr/>
          <p:nvPr/>
        </p:nvGrpSpPr>
        <p:grpSpPr>
          <a:xfrm>
            <a:off x="1280023" y="1359663"/>
            <a:ext cx="3843392" cy="2392502"/>
            <a:chOff x="497789" y="2079086"/>
            <a:chExt cx="3843392" cy="2392502"/>
          </a:xfrm>
        </p:grpSpPr>
        <p:pic>
          <p:nvPicPr>
            <p:cNvPr id="6" name="Picture 5">
              <a:extLst>
                <a:ext uri="{FF2B5EF4-FFF2-40B4-BE49-F238E27FC236}">
                  <a16:creationId xmlns:a16="http://schemas.microsoft.com/office/drawing/2014/main" id="{5B81014C-9AA8-D945-815C-3833221538D4}"/>
                </a:ext>
              </a:extLst>
            </p:cNvPr>
            <p:cNvPicPr>
              <a:picLocks noChangeAspect="1"/>
            </p:cNvPicPr>
            <p:nvPr/>
          </p:nvPicPr>
          <p:blipFill>
            <a:blip r:embed="rId3"/>
            <a:stretch>
              <a:fillRect/>
            </a:stretch>
          </p:blipFill>
          <p:spPr>
            <a:xfrm>
              <a:off x="561975" y="2432120"/>
              <a:ext cx="3615223" cy="1858674"/>
            </a:xfrm>
            <a:prstGeom prst="rect">
              <a:avLst/>
            </a:prstGeom>
            <a:effectLst>
              <a:softEdge rad="63500"/>
            </a:effectLst>
          </p:spPr>
        </p:pic>
        <p:sp>
          <p:nvSpPr>
            <p:cNvPr id="10" name="TextBox 9">
              <a:extLst>
                <a:ext uri="{FF2B5EF4-FFF2-40B4-BE49-F238E27FC236}">
                  <a16:creationId xmlns:a16="http://schemas.microsoft.com/office/drawing/2014/main" id="{ACA29C71-E3A9-874B-A356-0406C4D8ED8C}"/>
                </a:ext>
              </a:extLst>
            </p:cNvPr>
            <p:cNvSpPr txBox="1"/>
            <p:nvPr/>
          </p:nvSpPr>
          <p:spPr>
            <a:xfrm flipH="1">
              <a:off x="759251" y="2079086"/>
              <a:ext cx="3320467" cy="307777"/>
            </a:xfrm>
            <a:prstGeom prst="rect">
              <a:avLst/>
            </a:prstGeom>
            <a:noFill/>
          </p:spPr>
          <p:txBody>
            <a:bodyPr wrap="square" rtlCol="0">
              <a:spAutoFit/>
            </a:bodyPr>
            <a:lstStyle/>
            <a:p>
              <a:r>
                <a:rPr lang="en-US" b="1" dirty="0"/>
                <a:t>Random Number Generation </a:t>
              </a:r>
              <a:r>
                <a:rPr lang="en-US" dirty="0"/>
                <a:t>(</a:t>
              </a:r>
              <a:r>
                <a:rPr lang="en-US" i="1" dirty="0"/>
                <a:t>Python</a:t>
              </a:r>
              <a:r>
                <a:rPr lang="en-US" dirty="0"/>
                <a:t>)</a:t>
              </a:r>
            </a:p>
          </p:txBody>
        </p:sp>
        <p:sp>
          <p:nvSpPr>
            <p:cNvPr id="12" name="Rectangle 11">
              <a:extLst>
                <a:ext uri="{FF2B5EF4-FFF2-40B4-BE49-F238E27FC236}">
                  <a16:creationId xmlns:a16="http://schemas.microsoft.com/office/drawing/2014/main" id="{056BB795-055B-4E40-82BF-C9E1E36AC36C}"/>
                </a:ext>
              </a:extLst>
            </p:cNvPr>
            <p:cNvSpPr/>
            <p:nvPr/>
          </p:nvSpPr>
          <p:spPr>
            <a:xfrm>
              <a:off x="497789" y="4225367"/>
              <a:ext cx="3843392" cy="246221"/>
            </a:xfrm>
            <a:prstGeom prst="rect">
              <a:avLst/>
            </a:prstGeom>
          </p:spPr>
          <p:txBody>
            <a:bodyPr wrap="square">
              <a:spAutoFit/>
            </a:bodyPr>
            <a:lstStyle/>
            <a:p>
              <a:r>
                <a:rPr lang="en-US" sz="1000" dirty="0"/>
                <a:t>Try it: </a:t>
              </a:r>
              <a:r>
                <a:rPr lang="en-US" sz="1000" dirty="0">
                  <a:hlinkClick r:id="rId4"/>
                </a:rPr>
                <a:t>https://repl.it/@144862/Python-Random-Numbers#main.py</a:t>
              </a:r>
              <a:endParaRPr lang="en-US" sz="1000" dirty="0"/>
            </a:p>
          </p:txBody>
        </p:sp>
      </p:grpSp>
      <p:grpSp>
        <p:nvGrpSpPr>
          <p:cNvPr id="5" name="Group 4">
            <a:extLst>
              <a:ext uri="{FF2B5EF4-FFF2-40B4-BE49-F238E27FC236}">
                <a16:creationId xmlns:a16="http://schemas.microsoft.com/office/drawing/2014/main" id="{1F7BA3CB-3734-1145-9D12-C134C039D7B4}"/>
              </a:ext>
            </a:extLst>
          </p:cNvPr>
          <p:cNvGrpSpPr/>
          <p:nvPr/>
        </p:nvGrpSpPr>
        <p:grpSpPr>
          <a:xfrm>
            <a:off x="5309814" y="1359663"/>
            <a:ext cx="3519469" cy="2953448"/>
            <a:chOff x="4755697" y="2079086"/>
            <a:chExt cx="3519469" cy="2953448"/>
          </a:xfrm>
        </p:grpSpPr>
        <p:pic>
          <p:nvPicPr>
            <p:cNvPr id="9" name="Picture 8">
              <a:extLst>
                <a:ext uri="{FF2B5EF4-FFF2-40B4-BE49-F238E27FC236}">
                  <a16:creationId xmlns:a16="http://schemas.microsoft.com/office/drawing/2014/main" id="{0DF2FA18-D46A-2E46-A89D-C03193E5AFFC}"/>
                </a:ext>
              </a:extLst>
            </p:cNvPr>
            <p:cNvPicPr>
              <a:picLocks noChangeAspect="1"/>
            </p:cNvPicPr>
            <p:nvPr/>
          </p:nvPicPr>
          <p:blipFill>
            <a:blip r:embed="rId5"/>
            <a:stretch>
              <a:fillRect/>
            </a:stretch>
          </p:blipFill>
          <p:spPr>
            <a:xfrm>
              <a:off x="4755697" y="2432120"/>
              <a:ext cx="3519469" cy="2403540"/>
            </a:xfrm>
            <a:prstGeom prst="rect">
              <a:avLst/>
            </a:prstGeom>
            <a:effectLst>
              <a:softEdge rad="63500"/>
            </a:effectLst>
          </p:spPr>
        </p:pic>
        <p:sp>
          <p:nvSpPr>
            <p:cNvPr id="11" name="TextBox 10">
              <a:extLst>
                <a:ext uri="{FF2B5EF4-FFF2-40B4-BE49-F238E27FC236}">
                  <a16:creationId xmlns:a16="http://schemas.microsoft.com/office/drawing/2014/main" id="{61592DA8-81AA-BC4B-B612-1F02C193DE26}"/>
                </a:ext>
              </a:extLst>
            </p:cNvPr>
            <p:cNvSpPr txBox="1"/>
            <p:nvPr/>
          </p:nvSpPr>
          <p:spPr>
            <a:xfrm flipH="1">
              <a:off x="4922954" y="2079086"/>
              <a:ext cx="3184953" cy="307777"/>
            </a:xfrm>
            <a:prstGeom prst="rect">
              <a:avLst/>
            </a:prstGeom>
            <a:noFill/>
          </p:spPr>
          <p:txBody>
            <a:bodyPr wrap="square" rtlCol="0">
              <a:spAutoFit/>
            </a:bodyPr>
            <a:lstStyle/>
            <a:p>
              <a:r>
                <a:rPr lang="en-US" b="1" dirty="0"/>
                <a:t>Dictionary (i.e. Map) Object </a:t>
              </a:r>
              <a:r>
                <a:rPr lang="en-US" dirty="0"/>
                <a:t>(</a:t>
              </a:r>
              <a:r>
                <a:rPr lang="en-US" i="1" dirty="0"/>
                <a:t>Python</a:t>
              </a:r>
              <a:r>
                <a:rPr lang="en-US" dirty="0"/>
                <a:t>)</a:t>
              </a:r>
            </a:p>
          </p:txBody>
        </p:sp>
        <p:sp>
          <p:nvSpPr>
            <p:cNvPr id="13" name="Rectangle 12">
              <a:extLst>
                <a:ext uri="{FF2B5EF4-FFF2-40B4-BE49-F238E27FC236}">
                  <a16:creationId xmlns:a16="http://schemas.microsoft.com/office/drawing/2014/main" id="{702399CA-3FC2-3E46-BD86-937986B017CD}"/>
                </a:ext>
              </a:extLst>
            </p:cNvPr>
            <p:cNvSpPr/>
            <p:nvPr/>
          </p:nvSpPr>
          <p:spPr>
            <a:xfrm>
              <a:off x="4824424" y="4786313"/>
              <a:ext cx="3382011" cy="246221"/>
            </a:xfrm>
            <a:prstGeom prst="rect">
              <a:avLst/>
            </a:prstGeom>
          </p:spPr>
          <p:txBody>
            <a:bodyPr wrap="square">
              <a:spAutoFit/>
            </a:bodyPr>
            <a:lstStyle/>
            <a:p>
              <a:r>
                <a:rPr lang="en-US" sz="1000" dirty="0"/>
                <a:t>Try it: </a:t>
              </a:r>
              <a:r>
                <a:rPr lang="en-US" sz="1000" dirty="0">
                  <a:hlinkClick r:id="rId6"/>
                </a:rPr>
                <a:t>https://repl.it/@AbhijitSingh1/Python-Dictionaries</a:t>
              </a:r>
              <a:endParaRPr lang="en-US" sz="1000" dirty="0"/>
            </a:p>
          </p:txBody>
        </p:sp>
      </p:grpSp>
      <p:grpSp>
        <p:nvGrpSpPr>
          <p:cNvPr id="15" name="Group 14">
            <a:extLst>
              <a:ext uri="{FF2B5EF4-FFF2-40B4-BE49-F238E27FC236}">
                <a16:creationId xmlns:a16="http://schemas.microsoft.com/office/drawing/2014/main" id="{BB24A8AA-6763-E648-9C78-9F44ABABC31D}"/>
              </a:ext>
            </a:extLst>
          </p:cNvPr>
          <p:cNvGrpSpPr/>
          <p:nvPr/>
        </p:nvGrpSpPr>
        <p:grpSpPr>
          <a:xfrm>
            <a:off x="561975" y="3970817"/>
            <a:ext cx="4064725" cy="1077218"/>
            <a:chOff x="4780446" y="907022"/>
            <a:chExt cx="4064725" cy="1077218"/>
          </a:xfrm>
        </p:grpSpPr>
        <p:sp>
          <p:nvSpPr>
            <p:cNvPr id="8" name="TextBox 7">
              <a:extLst>
                <a:ext uri="{FF2B5EF4-FFF2-40B4-BE49-F238E27FC236}">
                  <a16:creationId xmlns:a16="http://schemas.microsoft.com/office/drawing/2014/main" id="{0F993B1A-ADF4-9843-9840-E25ABACD7326}"/>
                </a:ext>
              </a:extLst>
            </p:cNvPr>
            <p:cNvSpPr txBox="1"/>
            <p:nvPr/>
          </p:nvSpPr>
          <p:spPr>
            <a:xfrm>
              <a:off x="5463160" y="907022"/>
              <a:ext cx="3382011" cy="1077218"/>
            </a:xfrm>
            <a:prstGeom prst="rect">
              <a:avLst/>
            </a:prstGeom>
            <a:noFill/>
          </p:spPr>
          <p:txBody>
            <a:bodyPr wrap="square" rtlCol="0">
              <a:spAutoFit/>
            </a:bodyPr>
            <a:lstStyle/>
            <a:p>
              <a:r>
                <a:rPr lang="en-US" sz="1600" dirty="0">
                  <a:latin typeface="Segoe Print" panose="02000800000000000000" pitchFamily="2" charset="0"/>
                </a:rPr>
                <a:t>What details do we pay attention to and what details do we ignore when we use these abstractions?</a:t>
              </a:r>
            </a:p>
          </p:txBody>
        </p:sp>
        <p:pic>
          <p:nvPicPr>
            <p:cNvPr id="14" name="Picture 13">
              <a:extLst>
                <a:ext uri="{FF2B5EF4-FFF2-40B4-BE49-F238E27FC236}">
                  <a16:creationId xmlns:a16="http://schemas.microsoft.com/office/drawing/2014/main" id="{69035782-E626-084B-948E-A01EE1D4C2EC}"/>
                </a:ext>
              </a:extLst>
            </p:cNvPr>
            <p:cNvPicPr>
              <a:picLocks noChangeAspect="1"/>
            </p:cNvPicPr>
            <p:nvPr/>
          </p:nvPicPr>
          <p:blipFill>
            <a:blip r:embed="rId7"/>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3845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5FA-29B9-F14D-BA17-43CF025335F0}"/>
              </a:ext>
            </a:extLst>
          </p:cNvPr>
          <p:cNvSpPr>
            <a:spLocks noGrp="1"/>
          </p:cNvSpPr>
          <p:nvPr>
            <p:ph type="title"/>
          </p:nvPr>
        </p:nvSpPr>
        <p:spPr/>
        <p:txBody>
          <a:bodyPr/>
          <a:lstStyle/>
          <a:p>
            <a:r>
              <a:rPr lang="en-US" dirty="0"/>
              <a:t>Abstractions in the Physical World</a:t>
            </a:r>
          </a:p>
        </p:txBody>
      </p:sp>
      <p:sp>
        <p:nvSpPr>
          <p:cNvPr id="4" name="Slide Number Placeholder 3">
            <a:extLst>
              <a:ext uri="{FF2B5EF4-FFF2-40B4-BE49-F238E27FC236}">
                <a16:creationId xmlns:a16="http://schemas.microsoft.com/office/drawing/2014/main" id="{8C873EC0-D8C3-7346-B2ED-27A5AE4151CA}"/>
              </a:ext>
            </a:extLst>
          </p:cNvPr>
          <p:cNvSpPr>
            <a:spLocks noGrp="1"/>
          </p:cNvSpPr>
          <p:nvPr>
            <p:ph type="sldNum" idx="10"/>
          </p:nvPr>
        </p:nvSpPr>
        <p:spPr/>
        <p:txBody>
          <a:bodyPr/>
          <a:lstStyle/>
          <a:p>
            <a:fld id="{8B5C00A3-96FF-6847-8EE9-B9053F472C4E}" type="slidenum">
              <a:rPr lang="en-US" altLang="en-US" smtClean="0"/>
              <a:pPr/>
              <a:t>8</a:t>
            </a:fld>
            <a:endParaRPr lang="en-US" altLang="en-US"/>
          </a:p>
        </p:txBody>
      </p:sp>
      <p:grpSp>
        <p:nvGrpSpPr>
          <p:cNvPr id="11" name="Group 10">
            <a:extLst>
              <a:ext uri="{FF2B5EF4-FFF2-40B4-BE49-F238E27FC236}">
                <a16:creationId xmlns:a16="http://schemas.microsoft.com/office/drawing/2014/main" id="{BC9D524A-E7ED-B748-AE46-7AADC7C316E1}"/>
              </a:ext>
            </a:extLst>
          </p:cNvPr>
          <p:cNvGrpSpPr/>
          <p:nvPr/>
        </p:nvGrpSpPr>
        <p:grpSpPr>
          <a:xfrm>
            <a:off x="731807" y="1899008"/>
            <a:ext cx="3520923" cy="2887305"/>
            <a:chOff x="2696027" y="2068285"/>
            <a:chExt cx="3520923" cy="2887305"/>
          </a:xfrm>
        </p:grpSpPr>
        <p:pic>
          <p:nvPicPr>
            <p:cNvPr id="5" name="Picture 4">
              <a:extLst>
                <a:ext uri="{FF2B5EF4-FFF2-40B4-BE49-F238E27FC236}">
                  <a16:creationId xmlns:a16="http://schemas.microsoft.com/office/drawing/2014/main" id="{FBB1A972-5F59-7043-B59B-302D82749E94}"/>
                </a:ext>
              </a:extLst>
            </p:cNvPr>
            <p:cNvPicPr>
              <a:picLocks noChangeAspect="1"/>
            </p:cNvPicPr>
            <p:nvPr/>
          </p:nvPicPr>
          <p:blipFill>
            <a:blip r:embed="rId3"/>
            <a:stretch>
              <a:fillRect/>
            </a:stretch>
          </p:blipFill>
          <p:spPr>
            <a:xfrm>
              <a:off x="2696027" y="2068285"/>
              <a:ext cx="3520923" cy="2640692"/>
            </a:xfrm>
            <a:prstGeom prst="rect">
              <a:avLst/>
            </a:prstGeom>
            <a:effectLst>
              <a:softEdge rad="127000"/>
            </a:effectLst>
          </p:spPr>
        </p:pic>
        <p:sp>
          <p:nvSpPr>
            <p:cNvPr id="6" name="TextBox 5">
              <a:extLst>
                <a:ext uri="{FF2B5EF4-FFF2-40B4-BE49-F238E27FC236}">
                  <a16:creationId xmlns:a16="http://schemas.microsoft.com/office/drawing/2014/main" id="{00056B92-3F81-124D-A071-8E9E35F8430E}"/>
                </a:ext>
              </a:extLst>
            </p:cNvPr>
            <p:cNvSpPr txBox="1"/>
            <p:nvPr/>
          </p:nvSpPr>
          <p:spPr>
            <a:xfrm>
              <a:off x="2696027" y="4617036"/>
              <a:ext cx="2709396" cy="338554"/>
            </a:xfrm>
            <a:prstGeom prst="rect">
              <a:avLst/>
            </a:prstGeom>
            <a:noFill/>
          </p:spPr>
          <p:txBody>
            <a:bodyPr wrap="none" rtlCol="0">
              <a:spAutoFit/>
            </a:bodyPr>
            <a:lstStyle/>
            <a:p>
              <a:r>
                <a:rPr lang="en-US" sz="800" dirty="0">
                  <a:solidFill>
                    <a:schemeClr val="bg1">
                      <a:lumMod val="85000"/>
                    </a:schemeClr>
                  </a:solidFill>
                </a:rPr>
                <a:t>Image from: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https://dribbble.com/shots/2281082-Cable-</a:t>
              </a:r>
            </a:p>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Lovers-Icon#shot-description</a:t>
              </a:r>
              <a:endParaRPr lang="en-US" sz="800" dirty="0">
                <a:solidFill>
                  <a:schemeClr val="bg1">
                    <a:lumMod val="85000"/>
                  </a:schemeClr>
                </a:solidFill>
              </a:endParaRPr>
            </a:p>
          </p:txBody>
        </p:sp>
      </p:grpSp>
      <p:grpSp>
        <p:nvGrpSpPr>
          <p:cNvPr id="7" name="Group 6">
            <a:extLst>
              <a:ext uri="{FF2B5EF4-FFF2-40B4-BE49-F238E27FC236}">
                <a16:creationId xmlns:a16="http://schemas.microsoft.com/office/drawing/2014/main" id="{E5293112-358F-CC41-AC76-A1BFE532F6C4}"/>
              </a:ext>
            </a:extLst>
          </p:cNvPr>
          <p:cNvGrpSpPr/>
          <p:nvPr/>
        </p:nvGrpSpPr>
        <p:grpSpPr>
          <a:xfrm>
            <a:off x="4459192" y="1780103"/>
            <a:ext cx="2966539" cy="1077218"/>
            <a:chOff x="4780446" y="907022"/>
            <a:chExt cx="2966539" cy="1077218"/>
          </a:xfrm>
        </p:grpSpPr>
        <p:sp>
          <p:nvSpPr>
            <p:cNvPr id="8" name="TextBox 7">
              <a:extLst>
                <a:ext uri="{FF2B5EF4-FFF2-40B4-BE49-F238E27FC236}">
                  <a16:creationId xmlns:a16="http://schemas.microsoft.com/office/drawing/2014/main" id="{22CA9890-BA64-FB43-8EFF-1703E902C48E}"/>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How can we think of a television remote control as an abstraction?</a:t>
              </a:r>
            </a:p>
          </p:txBody>
        </p:sp>
        <p:pic>
          <p:nvPicPr>
            <p:cNvPr id="9" name="Picture 8">
              <a:extLst>
                <a:ext uri="{FF2B5EF4-FFF2-40B4-BE49-F238E27FC236}">
                  <a16:creationId xmlns:a16="http://schemas.microsoft.com/office/drawing/2014/main" id="{1ED34CE6-BBDE-6341-9F37-011ADEB3F4A9}"/>
                </a:ext>
              </a:extLst>
            </p:cNvPr>
            <p:cNvPicPr>
              <a:picLocks noChangeAspect="1"/>
            </p:cNvPicPr>
            <p:nvPr/>
          </p:nvPicPr>
          <p:blipFill>
            <a:blip r:embed="rId5"/>
            <a:stretch>
              <a:fillRect/>
            </a:stretch>
          </p:blipFill>
          <p:spPr>
            <a:xfrm>
              <a:off x="4780446" y="1026362"/>
              <a:ext cx="682714" cy="682714"/>
            </a:xfrm>
            <a:prstGeom prst="rect">
              <a:avLst/>
            </a:prstGeom>
          </p:spPr>
        </p:pic>
      </p:grpSp>
      <p:grpSp>
        <p:nvGrpSpPr>
          <p:cNvPr id="12" name="Group 11">
            <a:extLst>
              <a:ext uri="{FF2B5EF4-FFF2-40B4-BE49-F238E27FC236}">
                <a16:creationId xmlns:a16="http://schemas.microsoft.com/office/drawing/2014/main" id="{5C367EBE-B83B-5C44-B9EF-FE779CFD857A}"/>
              </a:ext>
            </a:extLst>
          </p:cNvPr>
          <p:cNvGrpSpPr/>
          <p:nvPr/>
        </p:nvGrpSpPr>
        <p:grpSpPr>
          <a:xfrm>
            <a:off x="4459192" y="3232462"/>
            <a:ext cx="2966539" cy="1077218"/>
            <a:chOff x="4780446" y="907022"/>
            <a:chExt cx="2966539" cy="1077218"/>
          </a:xfrm>
        </p:grpSpPr>
        <p:sp>
          <p:nvSpPr>
            <p:cNvPr id="13" name="TextBox 12">
              <a:extLst>
                <a:ext uri="{FF2B5EF4-FFF2-40B4-BE49-F238E27FC236}">
                  <a16:creationId xmlns:a16="http://schemas.microsoft.com/office/drawing/2014/main" id="{C2DC29F0-4683-8D42-93F5-132BD1933646}"/>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What is another physical world abstraction that you can think of?</a:t>
              </a:r>
            </a:p>
          </p:txBody>
        </p:sp>
        <p:pic>
          <p:nvPicPr>
            <p:cNvPr id="14" name="Picture 13">
              <a:extLst>
                <a:ext uri="{FF2B5EF4-FFF2-40B4-BE49-F238E27FC236}">
                  <a16:creationId xmlns:a16="http://schemas.microsoft.com/office/drawing/2014/main" id="{3032BCAA-4C88-C242-A7FD-EE8FE05DEDD6}"/>
                </a:ext>
              </a:extLst>
            </p:cNvPr>
            <p:cNvPicPr>
              <a:picLocks noChangeAspect="1"/>
            </p:cNvPicPr>
            <p:nvPr/>
          </p:nvPicPr>
          <p:blipFill>
            <a:blip r:embed="rId5"/>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1154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ED55-5942-F746-956C-BBEE9CFE0CC7}"/>
              </a:ext>
            </a:extLst>
          </p:cNvPr>
          <p:cNvSpPr>
            <a:spLocks noGrp="1"/>
          </p:cNvSpPr>
          <p:nvPr>
            <p:ph type="title"/>
          </p:nvPr>
        </p:nvSpPr>
        <p:spPr/>
        <p:txBody>
          <a:bodyPr/>
          <a:lstStyle/>
          <a:p>
            <a:r>
              <a:rPr lang="en-US" sz="3200" dirty="0"/>
              <a:t>Abstraction Hierarchies</a:t>
            </a:r>
          </a:p>
        </p:txBody>
      </p:sp>
      <p:sp>
        <p:nvSpPr>
          <p:cNvPr id="3" name="Text Placeholder 2">
            <a:extLst>
              <a:ext uri="{FF2B5EF4-FFF2-40B4-BE49-F238E27FC236}">
                <a16:creationId xmlns:a16="http://schemas.microsoft.com/office/drawing/2014/main" id="{40290640-E708-4141-B986-CABEC7AE1886}"/>
              </a:ext>
            </a:extLst>
          </p:cNvPr>
          <p:cNvSpPr>
            <a:spLocks noGrp="1"/>
          </p:cNvSpPr>
          <p:nvPr>
            <p:ph type="body" idx="1"/>
          </p:nvPr>
        </p:nvSpPr>
        <p:spPr>
          <a:xfrm>
            <a:off x="-42470" y="2431464"/>
            <a:ext cx="3550340" cy="1659900"/>
          </a:xfrm>
        </p:spPr>
        <p:txBody>
          <a:bodyPr/>
          <a:lstStyle/>
          <a:p>
            <a:r>
              <a:rPr lang="en-US" sz="2400" i="1" dirty="0"/>
              <a:t>Abstraction hierarchies </a:t>
            </a:r>
            <a:r>
              <a:rPr lang="en-US" sz="2400" dirty="0"/>
              <a:t>build bridges across chasms of complexity</a:t>
            </a:r>
          </a:p>
        </p:txBody>
      </p:sp>
      <p:sp>
        <p:nvSpPr>
          <p:cNvPr id="4" name="Slide Number Placeholder 3">
            <a:extLst>
              <a:ext uri="{FF2B5EF4-FFF2-40B4-BE49-F238E27FC236}">
                <a16:creationId xmlns:a16="http://schemas.microsoft.com/office/drawing/2014/main" id="{0D2D9392-3174-1D4C-A499-FBF9270BBBDD}"/>
              </a:ext>
            </a:extLst>
          </p:cNvPr>
          <p:cNvSpPr>
            <a:spLocks noGrp="1"/>
          </p:cNvSpPr>
          <p:nvPr>
            <p:ph type="sldNum" idx="10"/>
          </p:nvPr>
        </p:nvSpPr>
        <p:spPr/>
        <p:txBody>
          <a:bodyPr/>
          <a:lstStyle/>
          <a:p>
            <a:fld id="{8B5C00A3-96FF-6847-8EE9-B9053F472C4E}" type="slidenum">
              <a:rPr lang="en-US" altLang="en-US" smtClean="0"/>
              <a:pPr/>
              <a:t>9</a:t>
            </a:fld>
            <a:endParaRPr lang="en-US" altLang="en-US"/>
          </a:p>
        </p:txBody>
      </p:sp>
      <p:pic>
        <p:nvPicPr>
          <p:cNvPr id="5" name="Picture 4">
            <a:extLst>
              <a:ext uri="{FF2B5EF4-FFF2-40B4-BE49-F238E27FC236}">
                <a16:creationId xmlns:a16="http://schemas.microsoft.com/office/drawing/2014/main" id="{5B5AC7F8-610C-7343-BBF3-5B200228D1E3}"/>
              </a:ext>
            </a:extLst>
          </p:cNvPr>
          <p:cNvPicPr>
            <a:picLocks noChangeAspect="1"/>
          </p:cNvPicPr>
          <p:nvPr/>
        </p:nvPicPr>
        <p:blipFill>
          <a:blip r:embed="rId3"/>
          <a:stretch>
            <a:fillRect/>
          </a:stretch>
        </p:blipFill>
        <p:spPr>
          <a:xfrm>
            <a:off x="3191070" y="1399656"/>
            <a:ext cx="4898001" cy="3244926"/>
          </a:xfrm>
          <a:prstGeom prst="rect">
            <a:avLst/>
          </a:prstGeom>
          <a:effectLst>
            <a:softEdge rad="635000"/>
          </a:effectLst>
        </p:spPr>
      </p:pic>
      <p:sp>
        <p:nvSpPr>
          <p:cNvPr id="6" name="TextBox 5">
            <a:extLst>
              <a:ext uri="{FF2B5EF4-FFF2-40B4-BE49-F238E27FC236}">
                <a16:creationId xmlns:a16="http://schemas.microsoft.com/office/drawing/2014/main" id="{3C714C5D-78DD-8540-B80A-C76AB5550900}"/>
              </a:ext>
            </a:extLst>
          </p:cNvPr>
          <p:cNvSpPr txBox="1"/>
          <p:nvPr/>
        </p:nvSpPr>
        <p:spPr>
          <a:xfrm>
            <a:off x="3429153" y="4795101"/>
            <a:ext cx="4753224" cy="338554"/>
          </a:xfrm>
          <a:prstGeom prst="rect">
            <a:avLst/>
          </a:prstGeom>
          <a:noFill/>
        </p:spPr>
        <p:txBody>
          <a:bodyPr wrap="none" rtlCol="0">
            <a:spAutoFit/>
          </a:bodyPr>
          <a:lstStyle/>
          <a:p>
            <a:r>
              <a:rPr lang="en-US" sz="800" dirty="0">
                <a:solidFill>
                  <a:schemeClr val="bg1">
                    <a:lumMod val="50000"/>
                  </a:schemeClr>
                </a:solidFill>
              </a:rPr>
              <a:t>Photo by: Steven </a:t>
            </a:r>
            <a:r>
              <a:rPr lang="en-US" sz="800" dirty="0" err="1">
                <a:solidFill>
                  <a:schemeClr val="bg1">
                    <a:lumMod val="50000"/>
                  </a:schemeClr>
                </a:solidFill>
              </a:rPr>
              <a:t>Gerner</a:t>
            </a:r>
            <a:r>
              <a:rPr lang="en-US" sz="800" dirty="0">
                <a:solidFill>
                  <a:schemeClr val="bg1">
                    <a:lumMod val="50000"/>
                  </a:schemeClr>
                </a:solidFill>
              </a:rPr>
              <a:t>, </a:t>
            </a:r>
            <a:r>
              <a:rPr lang="en-US" sz="800" dirty="0">
                <a:solidFill>
                  <a:schemeClr val="bg1">
                    <a:lumMod val="50000"/>
                  </a:schemeClr>
                </a:solidFill>
                <a:hlinkClick r:id="rId4">
                  <a:extLst>
                    <a:ext uri="{A12FA001-AC4F-418D-AE19-62706E023703}">
                      <ahyp:hlinkClr xmlns:ahyp="http://schemas.microsoft.com/office/drawing/2018/hyperlinkcolor" val="tx"/>
                    </a:ext>
                  </a:extLst>
                </a:hlinkClick>
              </a:rPr>
              <a:t>https://www.flickr.com/photos/sgerner/16477700444/in/photostream/</a:t>
            </a:r>
            <a:endParaRPr lang="en-US" sz="800" dirty="0">
              <a:solidFill>
                <a:schemeClr val="bg1">
                  <a:lumMod val="50000"/>
                </a:schemeClr>
              </a:solidFill>
            </a:endParaRPr>
          </a:p>
          <a:p>
            <a:r>
              <a:rPr lang="en-US" sz="800" dirty="0">
                <a:solidFill>
                  <a:schemeClr val="bg1">
                    <a:lumMod val="50000"/>
                  </a:schemeClr>
                </a:solidFill>
              </a:rPr>
              <a:t>Used under a Creative Commons by-</a:t>
            </a:r>
            <a:r>
              <a:rPr lang="en-US" sz="800" dirty="0" err="1">
                <a:solidFill>
                  <a:schemeClr val="bg1">
                    <a:lumMod val="50000"/>
                  </a:schemeClr>
                </a:solidFill>
              </a:rPr>
              <a:t>sa</a:t>
            </a:r>
            <a:r>
              <a:rPr lang="en-US" sz="800" dirty="0">
                <a:solidFill>
                  <a:schemeClr val="bg1">
                    <a:lumMod val="50000"/>
                  </a:schemeClr>
                </a:solidFill>
              </a:rPr>
              <a:t> 2.0 license: </a:t>
            </a:r>
            <a:r>
              <a:rPr lang="en-US" sz="800" dirty="0">
                <a:solidFill>
                  <a:schemeClr val="bg1">
                    <a:lumMod val="50000"/>
                  </a:schemeClr>
                </a:solidFill>
                <a:hlinkClick r:id="rId5">
                  <a:extLst>
                    <a:ext uri="{A12FA001-AC4F-418D-AE19-62706E023703}">
                      <ahyp:hlinkClr xmlns:ahyp="http://schemas.microsoft.com/office/drawing/2018/hyperlinkcolor" val="tx"/>
                    </a:ext>
                  </a:extLst>
                </a:hlinkClick>
              </a:rPr>
              <a:t>https://creativecommons.org/licenses/by-sa/2.0/</a:t>
            </a:r>
            <a:endParaRPr lang="en-US" sz="800" dirty="0">
              <a:solidFill>
                <a:schemeClr val="bg1">
                  <a:lumMod val="50000"/>
                </a:schemeClr>
              </a:solidFill>
            </a:endParaRPr>
          </a:p>
        </p:txBody>
      </p:sp>
    </p:spTree>
    <p:extLst>
      <p:ext uri="{BB962C8B-B14F-4D97-AF65-F5344CB8AC3E}">
        <p14:creationId xmlns:p14="http://schemas.microsoft.com/office/powerpoint/2010/main" val="145780892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0-LiveIntro" id="{2B852EBD-8684-C94C-9D4E-B48710C7F147}" vid="{F5652A61-F6E5-B141-9E20-716C645DB75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Imogen template</Template>
  <TotalTime>1742</TotalTime>
  <Words>2459</Words>
  <Application>Microsoft Macintosh PowerPoint</Application>
  <PresentationFormat>On-screen Show (16:9)</PresentationFormat>
  <Paragraphs>295</Paragraphs>
  <Slides>19</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Muli</vt:lpstr>
      <vt:lpstr>Nixie One</vt:lpstr>
      <vt:lpstr>Arial</vt:lpstr>
      <vt:lpstr>Courier</vt:lpstr>
      <vt:lpstr>Helvetica Neue</vt:lpstr>
      <vt:lpstr>Segoe Print</vt:lpstr>
      <vt:lpstr>Imogen template</vt:lpstr>
      <vt:lpstr>01-Computing Abstractions</vt:lpstr>
      <vt:lpstr>PowerPoint Presentation</vt:lpstr>
      <vt:lpstr>Course Mechanics</vt:lpstr>
      <vt:lpstr>COMP 256 in the Big Picture</vt:lpstr>
      <vt:lpstr>Course Materials</vt:lpstr>
      <vt:lpstr>PowerPoint Presentation</vt:lpstr>
      <vt:lpstr>Some Computing Abstractions that  You’ve (likely) Seen</vt:lpstr>
      <vt:lpstr>Abstractions in the Physical World</vt:lpstr>
      <vt:lpstr>Abstraction Hierarchies</vt:lpstr>
      <vt:lpstr>Abstraction Hierarchies: TV Remote</vt:lpstr>
      <vt:lpstr>Abstraction Hierarchies: Python randint</vt:lpstr>
      <vt:lpstr>Abstraction Hierarchies in this Class</vt:lpstr>
      <vt:lpstr>The Philosophical:   Breadth of Topics / Narrow Depth</vt:lpstr>
      <vt:lpstr>int as an Abstraction</vt:lpstr>
      <vt:lpstr>int as an Abstraction</vt:lpstr>
      <vt:lpstr>The Practical: Imperfect Abstractions Fail…</vt:lpstr>
      <vt:lpstr>What’s Next?</vt:lpstr>
      <vt:lpstr>Acknowledgments</vt:lpstr>
      <vt:lpstr>Why Computing Abstractions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01-Computing Abstractions </dc:title>
  <dc:creator>Braught, Grant</dc:creator>
  <cp:lastModifiedBy>Braught, Grant</cp:lastModifiedBy>
  <cp:revision>109</cp:revision>
  <dcterms:created xsi:type="dcterms:W3CDTF">2020-08-15T15:32:28Z</dcterms:created>
  <dcterms:modified xsi:type="dcterms:W3CDTF">2022-01-27T13:43:59Z</dcterms:modified>
</cp:coreProperties>
</file>